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49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7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8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1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2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4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01A2-B91A-46A7-A2F2-36643DAD8F11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38A0-C644-464F-AFF4-13B390C3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8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FaJwk1X47A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ll_You_Need_Is_Love" TargetMode="External"/><Relationship Id="rId2" Type="http://schemas.openxmlformats.org/officeDocument/2006/relationships/hyperlink" Target="https://www.youtube.com/watch?v=QyjJ3ThpRkA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CrAOw5i9Uw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Lq7EcvRaf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figaro.fr/actualite-france/2015/11/27/01016-20151127ARTFIG00137-attentats-le-dernier-couplet-de-la-marseillaise-chante-lors-de-l-hommage-aux-victimes.php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679" y="0"/>
            <a:ext cx="7763101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Thématique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Affirmation d’une identité nationale, droit des peuples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Période historique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: fin XVIII°- XIX° siècles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Sujet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Comment l’art peut-il servir un projet national au XIX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siècle ?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11429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œuvres : 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4284" y="1571614"/>
          <a:ext cx="7429552" cy="485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636"/>
                <a:gridCol w="934636"/>
                <a:gridCol w="934636"/>
                <a:gridCol w="934636"/>
                <a:gridCol w="1119238"/>
                <a:gridCol w="1125117"/>
                <a:gridCol w="1446653"/>
              </a:tblGrid>
              <a:tr h="181958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Le Monument de Berlin à la gloire de Bismarck. 1901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err="1" smtClean="0"/>
                        <a:t>Tres</a:t>
                      </a:r>
                      <a:r>
                        <a:rPr lang="fr-FR" sz="1400" b="1" i="1" dirty="0" smtClean="0"/>
                        <a:t> de Mayo </a:t>
                      </a:r>
                      <a:r>
                        <a:rPr lang="fr-FR" sz="1400" b="1" dirty="0" smtClean="0"/>
                        <a:t>de Francisco Goya. 1814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Nabucco</a:t>
                      </a:r>
                      <a:r>
                        <a:rPr lang="fr-FR" sz="1400" b="1" dirty="0" smtClean="0"/>
                        <a:t>, G. Verdi, 1842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Monument commémoratif de 1813 </a:t>
                      </a:r>
                      <a:r>
                        <a:rPr lang="fr-FR" sz="1400" b="1" dirty="0" err="1" smtClean="0"/>
                        <a:t>Haagse</a:t>
                      </a:r>
                      <a:r>
                        <a:rPr lang="fr-FR" sz="1400" b="1" dirty="0" smtClean="0"/>
                        <a:t> Plein 1813 à La Haye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La Marseillaise, avril 1792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"La Liberté éclairant le monde" (Liberty </a:t>
                      </a:r>
                      <a:r>
                        <a:rPr lang="fr-FR" sz="1200" dirty="0" err="1" smtClean="0"/>
                        <a:t>Enlightening</a:t>
                      </a:r>
                      <a:r>
                        <a:rPr lang="fr-FR" sz="1200" dirty="0" smtClean="0"/>
                        <a:t> The World), 1886</a:t>
                      </a:r>
                      <a:endParaRPr lang="fr-FR" sz="1200" dirty="0"/>
                    </a:p>
                  </a:txBody>
                  <a:tcPr/>
                </a:tc>
              </a:tr>
              <a:tr h="132258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sculpture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</a:t>
                      </a:r>
                    </a:p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</a:tr>
              <a:tr h="76626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peinture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9493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Musique</a:t>
                      </a:r>
                      <a:r>
                        <a:rPr lang="fr-FR" sz="1400" baseline="0" dirty="0" smtClean="0"/>
                        <a:t> et chanson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piazza Vene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733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695539"/>
            <a:ext cx="6379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À Rome, le monument à Victor </a:t>
            </a:r>
            <a:r>
              <a:rPr lang="fr-FR" dirty="0"/>
              <a:t>Emmanuel </a:t>
            </a:r>
            <a:r>
              <a:rPr lang="fr-FR" dirty="0" smtClean="0"/>
              <a:t>II unificateur de l’Italie.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4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anderkrogt.net/standbeelden/Foto/ZH/ZH15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429156" cy="590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b="1" dirty="0" smtClean="0"/>
              <a:t>Monument commémoratif de 1813, inauguré en 1869 sur la </a:t>
            </a:r>
            <a:r>
              <a:rPr lang="fr-FR" b="1" dirty="0" err="1" smtClean="0"/>
              <a:t>Haagse</a:t>
            </a:r>
            <a:r>
              <a:rPr lang="fr-FR" b="1" dirty="0" smtClean="0"/>
              <a:t> Plein 1813 à La Haye</a:t>
            </a:r>
            <a:endParaRPr lang="fr-FR" b="1" dirty="0"/>
          </a:p>
        </p:txBody>
      </p:sp>
      <p:sp>
        <p:nvSpPr>
          <p:cNvPr id="5" name="Flèche droite 4"/>
          <p:cNvSpPr/>
          <p:nvPr/>
        </p:nvSpPr>
        <p:spPr>
          <a:xfrm>
            <a:off x="4786314" y="357166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940152" y="116632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1813, fondement du nationalisme néerlandais moderne.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Fondement d’une monarchie qui incarne les valeurs de liberté et de prospérité économique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878353" y="2743280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43504" y="242886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Libération nationale </a:t>
            </a:r>
            <a:r>
              <a:rPr lang="fr-FR" dirty="0" smtClean="0"/>
              <a:t>après la période mouvementée de la République Batave (1794-1801) puis  période napoléonienne ( 1801-1813)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021229" y="4149531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43504" y="471488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Naissance de la démocratie parlementaire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1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Le monument est aussi un moyen de propagande pour créer le mythe d’une nouvelle monarchie libératrice dans un pays avec une forte tradition républicaine.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En fait, le premier Roi des Pays-Bas fut  Louis Bonaparte qui a  laissé un </a:t>
            </a:r>
            <a:r>
              <a:rPr lang="fr-FR" sz="2000" b="1" dirty="0" smtClean="0">
                <a:solidFill>
                  <a:schemeClr val="tx1"/>
                </a:solidFill>
              </a:rPr>
              <a:t>bon souvenir.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npogeschiedenis.nl/.imaging/stk/geschiedenis/zoom/dam/geschiedenis/nieuws/New-York-Times/2010/May/43462677/jcr:content/aankomstwillemi1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8" y="2874594"/>
            <a:ext cx="5762612" cy="3983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ZoneTexte 3"/>
          <p:cNvSpPr txBox="1"/>
          <p:nvPr/>
        </p:nvSpPr>
        <p:spPr>
          <a:xfrm>
            <a:off x="0" y="5000636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L’arrivée de  du prince d’Orange- Nassau Willem I à Scheveningen en 1813. Il dévient Roi en 1815 à la suite du Congrès de Vienne.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La Marseillaise, avril 1792</a:t>
            </a:r>
            <a:endParaRPr lang="fr-FR" b="1" dirty="0"/>
          </a:p>
        </p:txBody>
      </p:sp>
      <p:pic>
        <p:nvPicPr>
          <p:cNvPr id="24578" name="Picture 2" descr="http://www.histoire-image.org/pleincadre/img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4584" name="Picture 8" descr="http://www.upr.fr/wp-content/uploads/2012/07/la-marseilla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840" y="285728"/>
            <a:ext cx="5493378" cy="5429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Flèche vers le bas 6"/>
          <p:cNvSpPr/>
          <p:nvPr/>
        </p:nvSpPr>
        <p:spPr>
          <a:xfrm>
            <a:off x="1071538" y="857232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5720" y="1357298"/>
            <a:ext cx="264320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Chanson patriotique exprimant la force de la </a:t>
            </a:r>
            <a:r>
              <a:rPr lang="fr-FR" b="1" dirty="0" smtClean="0">
                <a:solidFill>
                  <a:srgbClr val="FF0000"/>
                </a:solidFill>
              </a:rPr>
              <a:t>souveraineté nationale </a:t>
            </a:r>
            <a:r>
              <a:rPr lang="fr-FR" dirty="0" smtClean="0"/>
              <a:t>et du  </a:t>
            </a:r>
            <a:r>
              <a:rPr lang="fr-FR" b="1" dirty="0" smtClean="0">
                <a:solidFill>
                  <a:srgbClr val="FF0000"/>
                </a:solidFill>
              </a:rPr>
              <a:t>sentiment national  </a:t>
            </a:r>
            <a:r>
              <a:rPr lang="fr-FR" dirty="0" smtClean="0"/>
              <a:t>mais aussi des </a:t>
            </a:r>
            <a:r>
              <a:rPr lang="fr-FR" b="1" dirty="0" smtClean="0">
                <a:solidFill>
                  <a:srgbClr val="FF0000"/>
                </a:solidFill>
              </a:rPr>
              <a:t>valeurs universelles</a:t>
            </a:r>
            <a:r>
              <a:rPr lang="fr-FR" dirty="0" smtClean="0"/>
              <a:t> , liberté égalité, résistance aux tyrans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27516" y="5857892"/>
            <a:ext cx="471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Rouget de </a:t>
            </a:r>
            <a:r>
              <a:rPr lang="fr-FR" dirty="0" err="1"/>
              <a:t>Lisle</a:t>
            </a:r>
            <a:r>
              <a:rPr lang="fr-FR" dirty="0"/>
              <a:t> composant la </a:t>
            </a:r>
            <a:r>
              <a:rPr lang="fr-FR" dirty="0" smtClean="0"/>
              <a:t>Marseillaise. 1875.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72198" y="6215082"/>
            <a:ext cx="174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Auguste PINELLI.</a:t>
            </a:r>
          </a:p>
        </p:txBody>
      </p:sp>
    </p:spTree>
    <p:extLst>
      <p:ext uri="{BB962C8B-B14F-4D97-AF65-F5344CB8AC3E}">
        <p14:creationId xmlns:p14="http://schemas.microsoft.com/office/powerpoint/2010/main" val="3130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Le 20 avril 1792, la France en révolution entre en guerre contre l’Europe des monarques coalisés</a:t>
            </a:r>
            <a:r>
              <a:rPr lang="fr-FR" sz="1600" dirty="0"/>
              <a:t>. </a:t>
            </a:r>
            <a:r>
              <a:rPr lang="fr-FR" sz="1600" dirty="0" smtClean="0"/>
              <a:t>A Strasbourg , c’est </a:t>
            </a:r>
            <a:r>
              <a:rPr lang="fr-FR" sz="1600" b="1" dirty="0" smtClean="0">
                <a:solidFill>
                  <a:srgbClr val="FF0000"/>
                </a:solidFill>
              </a:rPr>
              <a:t>le </a:t>
            </a:r>
            <a:r>
              <a:rPr lang="fr-FR" sz="1600" b="1" dirty="0">
                <a:solidFill>
                  <a:srgbClr val="FF0000"/>
                </a:solidFill>
              </a:rPr>
              <a:t>capitaine du génie Claude-Joseph Rouget de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Lisle</a:t>
            </a:r>
            <a:r>
              <a:rPr lang="fr-FR" sz="1600" dirty="0"/>
              <a:t> </a:t>
            </a:r>
            <a:r>
              <a:rPr lang="fr-FR" sz="1600" dirty="0" smtClean="0"/>
              <a:t>qui </a:t>
            </a:r>
            <a:r>
              <a:rPr lang="fr-FR" sz="1600" dirty="0" smtClean="0"/>
              <a:t>compose </a:t>
            </a:r>
            <a:r>
              <a:rPr lang="fr-FR" sz="1600" dirty="0"/>
              <a:t>dans la nuit du 25 au 26 avril les paroles et la musique </a:t>
            </a:r>
            <a:r>
              <a:rPr lang="fr-FR" sz="1600" b="1" dirty="0" smtClean="0">
                <a:solidFill>
                  <a:srgbClr val="FF0000"/>
                </a:solidFill>
              </a:rPr>
              <a:t>du </a:t>
            </a:r>
            <a:r>
              <a:rPr lang="fr-FR" sz="1600" b="1" i="1" dirty="0" smtClean="0">
                <a:solidFill>
                  <a:srgbClr val="FF0000"/>
                </a:solidFill>
              </a:rPr>
              <a:t>Chant </a:t>
            </a:r>
            <a:r>
              <a:rPr lang="fr-FR" sz="1600" b="1" i="1" dirty="0">
                <a:solidFill>
                  <a:srgbClr val="FF0000"/>
                </a:solidFill>
              </a:rPr>
              <a:t>de guerre pour l’armée du Rhin</a:t>
            </a:r>
            <a:r>
              <a:rPr lang="fr-FR" sz="1600" dirty="0"/>
              <a:t>. Le chant est bientôt </a:t>
            </a:r>
            <a:r>
              <a:rPr lang="fr-FR" sz="1600" b="1" dirty="0"/>
              <a:t>adopté par les fédérés marseillais </a:t>
            </a:r>
            <a:r>
              <a:rPr lang="fr-FR" sz="1600" dirty="0"/>
              <a:t>qui en montant à Paris vont le populariser et l’imposer comme chant patriotique et révolutionnaire. Ils lui donnent aussi son nom, </a:t>
            </a:r>
            <a:r>
              <a:rPr lang="fr-FR" sz="1600" i="1" dirty="0">
                <a:solidFill>
                  <a:srgbClr val="FF0000"/>
                </a:solidFill>
              </a:rPr>
              <a:t>Hymne des Marseillais</a:t>
            </a:r>
            <a:r>
              <a:rPr lang="fr-FR" sz="1600" dirty="0"/>
              <a:t> puis </a:t>
            </a:r>
            <a:r>
              <a:rPr lang="fr-FR" sz="1600" b="1" i="1" dirty="0"/>
              <a:t>La Marseillaise</a:t>
            </a:r>
            <a:r>
              <a:rPr lang="fr-FR" sz="1600" dirty="0"/>
              <a:t>, laquelle devient chant national par le décret du 14 juillet 1795 (26 messidor an III) qui ne sera toutefois </a:t>
            </a:r>
            <a:r>
              <a:rPr lang="fr-FR" sz="1600" b="1" dirty="0">
                <a:solidFill>
                  <a:srgbClr val="FF0000"/>
                </a:solidFill>
              </a:rPr>
              <a:t>définitivement appliqué qu’à partir du 14 février 1879</a:t>
            </a:r>
            <a:r>
              <a:rPr lang="fr-FR" sz="1600" dirty="0" smtClean="0"/>
              <a:t>. (source : histoire par l’image.)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42844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contexte :</a:t>
            </a:r>
            <a:endParaRPr lang="fr-FR" dirty="0"/>
          </a:p>
        </p:txBody>
      </p:sp>
      <p:pic>
        <p:nvPicPr>
          <p:cNvPr id="4" name="Picture 4" descr="http://www.etaletaculture.fr/wp-content/uploads/2013/05/Marseillaise-part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62" y="2420888"/>
            <a:ext cx="6451476" cy="3815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40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9332"/>
            <a:ext cx="707233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- </a:t>
            </a:r>
            <a:r>
              <a:rPr lang="fr-FR" b="1" u="sng" dirty="0" smtClean="0">
                <a:solidFill>
                  <a:srgbClr val="FF0000"/>
                </a:solidFill>
              </a:rPr>
              <a:t>Le </a:t>
            </a:r>
            <a:r>
              <a:rPr lang="fr-FR" b="1" u="sng" dirty="0">
                <a:solidFill>
                  <a:srgbClr val="FF0000"/>
                </a:solidFill>
              </a:rPr>
              <a:t>texte alterne couplets et refrain. </a:t>
            </a:r>
          </a:p>
          <a:p>
            <a:r>
              <a:rPr lang="fr-FR" b="1" dirty="0"/>
              <a:t>Rouget de </a:t>
            </a:r>
            <a:r>
              <a:rPr lang="fr-FR" b="1" dirty="0" err="1"/>
              <a:t>Lisle</a:t>
            </a:r>
            <a:r>
              <a:rPr lang="fr-FR" b="1" dirty="0"/>
              <a:t> a écrit 6 couplets et un refrain, le 7ème couplet a été ajouté plus tard</a:t>
            </a:r>
            <a:r>
              <a:rPr lang="fr-FR" b="1" dirty="0" smtClean="0"/>
              <a:t>.</a:t>
            </a:r>
            <a:r>
              <a:rPr lang="fr-FR" b="1" dirty="0"/>
              <a:t> </a:t>
            </a:r>
            <a:r>
              <a:rPr lang="fr-FR" b="1" dirty="0" smtClean="0"/>
              <a:t>les </a:t>
            </a:r>
            <a:r>
              <a:rPr lang="fr-FR" b="1" dirty="0"/>
              <a:t>vers ont huit pieds (huit syllabes, on appelle cela des octosyllabes) mais dans le chant, des voyelles sont répétées (patri-i-e) ou des “e” muets sont prononcés (</a:t>
            </a:r>
            <a:r>
              <a:rPr lang="fr-FR" b="1" dirty="0" err="1"/>
              <a:t>tyranni-e</a:t>
            </a:r>
            <a:r>
              <a:rPr lang="fr-FR" b="1" dirty="0"/>
              <a:t>, </a:t>
            </a:r>
            <a:r>
              <a:rPr lang="fr-FR" b="1" dirty="0" err="1"/>
              <a:t>campa-gnes</a:t>
            </a:r>
            <a:r>
              <a:rPr lang="fr-FR" b="1" dirty="0"/>
              <a:t>) et les vers chantés ont alors 9 ou 10 pieds.</a:t>
            </a:r>
          </a:p>
          <a:p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42844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L’explication 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2714620"/>
            <a:ext cx="3710216" cy="3447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Explication du couplet </a:t>
            </a:r>
            <a:r>
              <a:rPr lang="fr-FR" sz="2000" b="1" u="sng" dirty="0" smtClean="0">
                <a:solidFill>
                  <a:srgbClr val="FF0000"/>
                </a:solidFill>
              </a:rPr>
              <a:t>1 :</a:t>
            </a:r>
            <a:endParaRPr lang="fr-FR" sz="2000" b="1" u="sng" dirty="0">
              <a:solidFill>
                <a:srgbClr val="FF0000"/>
              </a:solidFill>
            </a:endParaRPr>
          </a:p>
          <a:p>
            <a:r>
              <a:rPr lang="fr-FR" sz="2000" b="1" dirty="0"/>
              <a:t>Allons enfants de la Patrie</a:t>
            </a:r>
          </a:p>
          <a:p>
            <a:r>
              <a:rPr lang="fr-FR" sz="2000" b="1" dirty="0"/>
              <a:t>Le jour de gloire est arrivé !</a:t>
            </a:r>
          </a:p>
          <a:p>
            <a:r>
              <a:rPr lang="fr-FR" sz="2000" b="1" dirty="0"/>
              <a:t>Contre nous de la tyrannie</a:t>
            </a:r>
          </a:p>
          <a:p>
            <a:r>
              <a:rPr lang="fr-FR" sz="2000" b="1" dirty="0"/>
              <a:t>L'étendard sanglant est levé</a:t>
            </a:r>
          </a:p>
          <a:p>
            <a:r>
              <a:rPr lang="fr-FR" sz="2000" b="1" dirty="0"/>
              <a:t>Entendez-vous dans nos campagnes</a:t>
            </a:r>
          </a:p>
          <a:p>
            <a:r>
              <a:rPr lang="fr-FR" sz="2000" b="1" dirty="0"/>
              <a:t>Mugir ces féroces soldats?</a:t>
            </a:r>
          </a:p>
          <a:p>
            <a:r>
              <a:rPr lang="fr-FR" sz="2000" b="1" dirty="0"/>
              <a:t>Ils viennent jusque dans vos bras.</a:t>
            </a:r>
          </a:p>
          <a:p>
            <a:r>
              <a:rPr lang="fr-FR" sz="2000" b="1" dirty="0"/>
              <a:t>Égorger vos fils, vos compagnes!</a:t>
            </a:r>
          </a:p>
        </p:txBody>
      </p:sp>
    </p:spTree>
    <p:extLst>
      <p:ext uri="{BB962C8B-B14F-4D97-AF65-F5344CB8AC3E}">
        <p14:creationId xmlns:p14="http://schemas.microsoft.com/office/powerpoint/2010/main" val="620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462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- </a:t>
            </a:r>
            <a:r>
              <a:rPr lang="fr-FR" b="1" u="sng" dirty="0" smtClean="0">
                <a:solidFill>
                  <a:srgbClr val="FF0000"/>
                </a:solidFill>
              </a:rPr>
              <a:t>Le </a:t>
            </a:r>
            <a:r>
              <a:rPr lang="fr-FR" b="1" u="sng" dirty="0">
                <a:solidFill>
                  <a:srgbClr val="FF0000"/>
                </a:solidFill>
              </a:rPr>
              <a:t>texte alterne couplets et refrain. </a:t>
            </a:r>
          </a:p>
          <a:p>
            <a:r>
              <a:rPr lang="fr-FR" b="1" dirty="0"/>
              <a:t>Rouget de </a:t>
            </a:r>
            <a:r>
              <a:rPr lang="fr-FR" b="1" dirty="0" err="1"/>
              <a:t>Lisle</a:t>
            </a:r>
            <a:r>
              <a:rPr lang="fr-FR" b="1" dirty="0"/>
              <a:t> a écrit 6 couplets et un refrain, le 7ème couplet a été ajouté plus tard</a:t>
            </a:r>
            <a:r>
              <a:rPr lang="fr-FR" b="1" dirty="0" smtClean="0"/>
              <a:t>.</a:t>
            </a:r>
            <a:r>
              <a:rPr lang="fr-FR" b="1" dirty="0"/>
              <a:t> </a:t>
            </a:r>
            <a:r>
              <a:rPr lang="fr-FR" b="1" dirty="0" smtClean="0"/>
              <a:t>les </a:t>
            </a:r>
            <a:r>
              <a:rPr lang="fr-FR" b="1" dirty="0"/>
              <a:t>vers ont huit pieds (huit syllabes, on appelle cela des octosyllabes) mais dans le chant, des voyelles sont répétées (patri-i-e) ou des “e” muets sont prononcés (</a:t>
            </a:r>
            <a:r>
              <a:rPr lang="fr-FR" b="1" dirty="0" err="1"/>
              <a:t>tyranni-e</a:t>
            </a:r>
            <a:r>
              <a:rPr lang="fr-FR" b="1" dirty="0"/>
              <a:t>, </a:t>
            </a:r>
            <a:r>
              <a:rPr lang="fr-FR" b="1" dirty="0" err="1"/>
              <a:t>campa-gnes</a:t>
            </a:r>
            <a:r>
              <a:rPr lang="fr-FR" b="1" dirty="0"/>
              <a:t>) et les vers chantés ont alors 9 ou 10 pieds.</a:t>
            </a:r>
          </a:p>
          <a:p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42844" y="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L’explication 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2000240"/>
            <a:ext cx="3357586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Explication du couplet </a:t>
            </a:r>
            <a:r>
              <a:rPr lang="fr-FR" b="1" u="sng" dirty="0" smtClean="0">
                <a:solidFill>
                  <a:srgbClr val="FF0000"/>
                </a:solidFill>
              </a:rPr>
              <a:t>1 :</a:t>
            </a:r>
            <a:endParaRPr lang="fr-FR" b="1" u="sng" dirty="0">
              <a:solidFill>
                <a:srgbClr val="FF0000"/>
              </a:solidFill>
            </a:endParaRPr>
          </a:p>
          <a:p>
            <a:r>
              <a:rPr lang="fr-FR" b="1" dirty="0"/>
              <a:t>Allons enfants de la </a:t>
            </a:r>
            <a:r>
              <a:rPr lang="fr-FR" b="1" dirty="0" smtClean="0"/>
              <a:t>Patrie</a:t>
            </a:r>
          </a:p>
          <a:p>
            <a:endParaRPr lang="fr-FR" b="1" dirty="0"/>
          </a:p>
          <a:p>
            <a:r>
              <a:rPr lang="fr-FR" b="1" dirty="0"/>
              <a:t>Le jour de gloire est arrivé </a:t>
            </a:r>
            <a:r>
              <a:rPr lang="fr-FR" b="1" dirty="0" smtClean="0"/>
              <a:t>!</a:t>
            </a:r>
          </a:p>
          <a:p>
            <a:endParaRPr lang="fr-FR" b="1" dirty="0"/>
          </a:p>
          <a:p>
            <a:r>
              <a:rPr lang="fr-FR" b="1" dirty="0"/>
              <a:t>Contre nous de la </a:t>
            </a:r>
            <a:r>
              <a:rPr lang="fr-FR" b="1" dirty="0" smtClean="0"/>
              <a:t>tyrannie</a:t>
            </a:r>
          </a:p>
          <a:p>
            <a:endParaRPr lang="fr-FR" b="1" dirty="0"/>
          </a:p>
          <a:p>
            <a:r>
              <a:rPr lang="fr-FR" b="1" dirty="0"/>
              <a:t>L'étendard sanglant est </a:t>
            </a:r>
            <a:r>
              <a:rPr lang="fr-FR" b="1" dirty="0" smtClean="0"/>
              <a:t>levé</a:t>
            </a:r>
          </a:p>
          <a:p>
            <a:endParaRPr lang="fr-FR" b="1" dirty="0"/>
          </a:p>
          <a:p>
            <a:r>
              <a:rPr lang="fr-FR" b="1" dirty="0"/>
              <a:t>Entendez-vous dans nos campagnes</a:t>
            </a:r>
          </a:p>
          <a:p>
            <a:r>
              <a:rPr lang="fr-FR" b="1" dirty="0"/>
              <a:t>Mugir ces féroces soldats</a:t>
            </a:r>
            <a:r>
              <a:rPr lang="fr-FR" b="1" dirty="0" smtClean="0"/>
              <a:t>?</a:t>
            </a:r>
          </a:p>
          <a:p>
            <a:endParaRPr lang="fr-FR" b="1" dirty="0"/>
          </a:p>
          <a:p>
            <a:r>
              <a:rPr lang="fr-FR" b="1" dirty="0"/>
              <a:t>Ils viennent jusque dans vos bras.</a:t>
            </a:r>
          </a:p>
          <a:p>
            <a:r>
              <a:rPr lang="fr-FR" b="1" dirty="0"/>
              <a:t>Égorger vos fils, vos compagnes!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071802" y="2428868"/>
            <a:ext cx="13573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14876" y="228599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impératif, appel au patriotisme, unité =Victoire</a:t>
            </a:r>
            <a:endParaRPr lang="fr-FR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143240" y="2643182"/>
            <a:ext cx="1357322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86248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Les ennemis sont les monarchies (tyrannies) qu’il faut </a:t>
            </a:r>
            <a:r>
              <a:rPr lang="fr-FR" sz="1600" dirty="0" smtClean="0"/>
              <a:t>combattre. Défense de la liberté !</a:t>
            </a:r>
          </a:p>
          <a:p>
            <a:r>
              <a:rPr lang="fr-FR" sz="1600" dirty="0" smtClean="0"/>
              <a:t> Aujourd’hui ? :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71802" y="3500438"/>
            <a:ext cx="85725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214678" y="3929066"/>
            <a:ext cx="71438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86248" y="45005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 </a:t>
            </a:r>
            <a:r>
              <a:rPr lang="fr-FR" sz="1600" dirty="0"/>
              <a:t>c’est une interrogation. Les deux termes « mugir » et </a:t>
            </a:r>
            <a:r>
              <a:rPr lang="fr-FR" sz="1600" dirty="0" smtClean="0"/>
              <a:t>«féroces </a:t>
            </a:r>
            <a:r>
              <a:rPr lang="fr-FR" sz="1600" dirty="0"/>
              <a:t>» font très précisément référence, à la bestialité des ennemis.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28926" y="4857760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54292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emploi du présent de l’indicatif : « </a:t>
            </a:r>
            <a:r>
              <a:rPr lang="fr-FR" sz="1600" i="1" dirty="0"/>
              <a:t>ils viennent</a:t>
            </a:r>
            <a:r>
              <a:rPr lang="fr-FR" sz="1600" dirty="0"/>
              <a:t>» donne une impression de mouvement, les ennemis sont là et </a:t>
            </a:r>
            <a:r>
              <a:rPr lang="fr-FR" sz="1600" dirty="0" smtClean="0"/>
              <a:t>ils égorgent </a:t>
            </a:r>
            <a:r>
              <a:rPr lang="fr-FR" sz="1600" dirty="0"/>
              <a:t>femmes et </a:t>
            </a:r>
            <a:r>
              <a:rPr lang="fr-FR" sz="1600" dirty="0" smtClean="0"/>
              <a:t>enfants : la patrie n’est pas une idée abstraite mais commence avec la défense des siens.</a:t>
            </a:r>
            <a:endParaRPr lang="fr-FR" sz="16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643306" y="5929330"/>
            <a:ext cx="78581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69332"/>
            <a:ext cx="349362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Aux armes, citoyens</a:t>
            </a:r>
          </a:p>
          <a:p>
            <a:r>
              <a:rPr lang="fr-FR" b="1" dirty="0" smtClean="0"/>
              <a:t> Formez vos bataillons </a:t>
            </a:r>
          </a:p>
          <a:p>
            <a:r>
              <a:rPr lang="fr-FR" b="1" dirty="0" smtClean="0"/>
              <a:t>Marchons, marchons !</a:t>
            </a:r>
          </a:p>
          <a:p>
            <a:r>
              <a:rPr lang="fr-FR" b="1" dirty="0" smtClean="0"/>
              <a:t> Qu'un sang impur </a:t>
            </a:r>
          </a:p>
          <a:p>
            <a:r>
              <a:rPr lang="fr-FR" b="1" dirty="0" smtClean="0"/>
              <a:t>Abreuve nos sillons !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28596" y="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refrain 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500570"/>
            <a:ext cx="4572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 smtClean="0"/>
              <a:t>Le 6 couplet 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Amour sacré de la Patrie</a:t>
            </a:r>
            <a:r>
              <a:rPr lang="fr-FR" dirty="0" smtClean="0"/>
              <a:t>, Conduis, soutiens nos bras vengeurs </a:t>
            </a:r>
            <a:r>
              <a:rPr lang="fr-FR" b="1" dirty="0" smtClean="0">
                <a:solidFill>
                  <a:srgbClr val="FF0000"/>
                </a:solidFill>
              </a:rPr>
              <a:t>Liberté, Liberté chérie</a:t>
            </a:r>
            <a:r>
              <a:rPr lang="fr-FR" dirty="0" smtClean="0"/>
              <a:t>, Combats avec tes défenseurs ! (bis) Sous nos drapeaux que la victoire Accoure à tes mâles accents, Que tes ennemis expirants Voient ton triomphe et notre gloire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4572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600" dirty="0" smtClean="0"/>
              <a:t>Le 2 couplet : </a:t>
            </a:r>
          </a:p>
          <a:p>
            <a:r>
              <a:rPr lang="fr-FR" sz="1600" dirty="0" smtClean="0"/>
              <a:t>Que veut </a:t>
            </a:r>
            <a:r>
              <a:rPr lang="fr-FR" sz="1600" b="1" dirty="0" smtClean="0">
                <a:solidFill>
                  <a:schemeClr val="accent2"/>
                </a:solidFill>
              </a:rPr>
              <a:t>cette horde d'esclaves, De traîtres, de rois conjurés</a:t>
            </a:r>
            <a:r>
              <a:rPr lang="fr-FR" sz="1600" dirty="0" smtClean="0"/>
              <a:t> ? Pour qui ces ignobles entraves, Ces fers dès longtemps préparés ? (bis) Français, pour nous, ah ! quel outrage Quels transports il doit exciter ! C'est nous qu'on ose méditer De rendre à l'antique esclavage ! 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286000" y="1460185"/>
            <a:ext cx="264320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72066" y="1000108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sang impur » désigne les français, le petit peuple. Le sang impur s’oppose au « sang bleu » c’est-à-dire à la noblesse.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7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notrecinema.com/images/cache/la-marseillaise-affiche_114377_60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4" name="Picture 4" descr="http://www.notrecinema.com/images/cache/la-marseillaise-affiche_114377_6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4104"/>
            <a:ext cx="8327622" cy="6163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ZoneTexte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usages : </a:t>
            </a:r>
            <a:r>
              <a:rPr lang="fr-FR" sz="2000" b="1" dirty="0" smtClean="0">
                <a:solidFill>
                  <a:srgbClr val="FF0000"/>
                </a:solidFill>
              </a:rPr>
              <a:t>pourquoi la Marseillaise n’a cessé d’être reprise par les artistes 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726" y="331775"/>
            <a:ext cx="137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cinéma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3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214290"/>
            <a:ext cx="87154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La Marseillaise est reprise par de nombreux compositeurs et musiciens. </a:t>
            </a:r>
          </a:p>
          <a:p>
            <a:r>
              <a:rPr lang="fr-FR" b="1" dirty="0" smtClean="0"/>
              <a:t>Quelques exemples :</a:t>
            </a:r>
          </a:p>
          <a:p>
            <a:r>
              <a:rPr lang="fr-FR" b="1" dirty="0" smtClean="0"/>
              <a:t> </a:t>
            </a:r>
            <a:r>
              <a:rPr lang="fr-FR" dirty="0" smtClean="0"/>
              <a:t>- </a:t>
            </a:r>
            <a:r>
              <a:rPr lang="fr-FR" b="1" dirty="0" smtClean="0">
                <a:solidFill>
                  <a:srgbClr val="FF0000"/>
                </a:solidFill>
              </a:rPr>
              <a:t>Berlioz</a:t>
            </a:r>
            <a:r>
              <a:rPr lang="fr-FR" dirty="0" smtClean="0"/>
              <a:t> en France et Schuman en Allemagne en font des arrangements.</a:t>
            </a:r>
          </a:p>
          <a:p>
            <a:r>
              <a:rPr lang="fr-FR" dirty="0" smtClean="0"/>
              <a:t>- </a:t>
            </a:r>
            <a:r>
              <a:rPr lang="fr-FR" b="1" dirty="0" smtClean="0">
                <a:solidFill>
                  <a:srgbClr val="FF0000"/>
                </a:solidFill>
              </a:rPr>
              <a:t>F. Liszt </a:t>
            </a:r>
            <a:r>
              <a:rPr lang="fr-FR" dirty="0" smtClean="0"/>
              <a:t>a composé  en 1872 une fantaisie sur piano sur l’air de la Marseillaise.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14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962" y="29624"/>
            <a:ext cx="52069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Le Monument </a:t>
            </a:r>
            <a:r>
              <a:rPr lang="fr-FR" b="1" dirty="0"/>
              <a:t>de Berlin à la gloire de </a:t>
            </a:r>
            <a:r>
              <a:rPr lang="fr-FR" b="1" dirty="0" smtClean="0"/>
              <a:t>Bismarck. 1901</a:t>
            </a:r>
            <a:endParaRPr lang="fr-FR" b="1" dirty="0"/>
          </a:p>
        </p:txBody>
      </p:sp>
      <p:pic>
        <p:nvPicPr>
          <p:cNvPr id="1029" name="Picture 5" descr="http://photos.wikimapia.org/p/00/00/76/62/3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7143800" cy="4786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ZoneTexte 7"/>
          <p:cNvSpPr txBox="1"/>
          <p:nvPr/>
        </p:nvSpPr>
        <p:spPr>
          <a:xfrm>
            <a:off x="443550" y="5930013"/>
            <a:ext cx="76043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Nationalisme allemand</a:t>
            </a:r>
            <a:r>
              <a:rPr lang="fr-FR" dirty="0" smtClean="0"/>
              <a:t>, unité réalisé par  le Royaume de Prusse. Bismarck, chancelier est l’artisan d’un </a:t>
            </a:r>
            <a:r>
              <a:rPr lang="fr-FR" b="1" dirty="0" smtClean="0"/>
              <a:t>projet national mené autoritairement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9379" y="941939"/>
            <a:ext cx="8501122" cy="5755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La Marseillaise des Cotillons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Chant féministe composé au lendemain des Journées de février 1848 à Paris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Paroles: Louise de Chaumont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Tremblez, tyrans portant culotte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!</a:t>
            </a:r>
            <a:b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Femmes, votre jour est venu :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Point de pitié, mettons en note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Tous les torts du sexe barbu ! (bis)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Voilà trop longtemps que ça dure,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Notre patience est à bout.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Debout, Vénusiennes, debout,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Et lavons notre vieille injure.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Liberté sur nos fronts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Verse tes chauds rayons;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Tremblez, tremblez, maris jaloux,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Respect aux cotillons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On dit qu'Ève, notre grand'mère,</a:t>
            </a:r>
            <a:br>
              <a:rPr lang="fr-FR" sz="1600" dirty="0" smtClean="0"/>
            </a:br>
            <a:r>
              <a:rPr lang="fr-FR" sz="1600" dirty="0" smtClean="0"/>
              <a:t>N'avait chemise ni maillot ;</a:t>
            </a:r>
            <a:br>
              <a:rPr lang="fr-FR" sz="1600" dirty="0" smtClean="0"/>
            </a:br>
            <a:r>
              <a:rPr lang="fr-FR" sz="1600" dirty="0" smtClean="0"/>
              <a:t>Supprimons notre couturière,</a:t>
            </a:r>
            <a:br>
              <a:rPr lang="fr-FR" sz="1600" dirty="0" smtClean="0"/>
            </a:br>
            <a:r>
              <a:rPr lang="fr-FR" sz="1600" dirty="0" smtClean="0"/>
              <a:t>Oui, la couturière est de trop.</a:t>
            </a:r>
            <a:br>
              <a:rPr lang="fr-FR" sz="1600" dirty="0" smtClean="0"/>
            </a:br>
            <a:r>
              <a:rPr lang="fr-FR" sz="1600" b="1" dirty="0" smtClean="0">
                <a:solidFill>
                  <a:srgbClr val="FF0000"/>
                </a:solidFill>
              </a:rPr>
              <a:t>La liberté, chaste amazone,</a:t>
            </a:r>
            <a:br>
              <a:rPr lang="fr-FR" sz="1600" b="1" dirty="0" smtClean="0">
                <a:solidFill>
                  <a:srgbClr val="FF0000"/>
                </a:solidFill>
              </a:rPr>
            </a:br>
            <a:r>
              <a:rPr lang="fr-FR" sz="1600" b="1" dirty="0" smtClean="0">
                <a:solidFill>
                  <a:srgbClr val="FF0000"/>
                </a:solidFill>
              </a:rPr>
              <a:t>N'admet ni voiles ni verrous ;</a:t>
            </a:r>
            <a:br>
              <a:rPr lang="fr-FR" sz="1600" b="1" dirty="0" smtClean="0">
                <a:solidFill>
                  <a:srgbClr val="FF0000"/>
                </a:solidFill>
              </a:rPr>
            </a:br>
            <a:r>
              <a:rPr lang="fr-FR" sz="1600" b="1" dirty="0" smtClean="0">
                <a:solidFill>
                  <a:srgbClr val="FF0000"/>
                </a:solidFill>
              </a:rPr>
              <a:t>À la barbe de nos époux</a:t>
            </a:r>
            <a:br>
              <a:rPr lang="fr-FR" sz="1600" b="1" dirty="0" smtClean="0">
                <a:solidFill>
                  <a:srgbClr val="FF0000"/>
                </a:solidFill>
              </a:rPr>
            </a:br>
            <a:r>
              <a:rPr lang="fr-FR" sz="1600" b="1" dirty="0" smtClean="0">
                <a:solidFill>
                  <a:srgbClr val="FF0000"/>
                </a:solidFill>
              </a:rPr>
              <a:t>Luttons comme à Lacédémone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649552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https://www.youtube.com/watch?v=QFaJwk1X47A</a:t>
            </a:r>
            <a:endParaRPr lang="fr-FR" sz="1400" dirty="0" smtClean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28596" y="-4834"/>
            <a:ext cx="73117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- En </a:t>
            </a:r>
            <a:r>
              <a:rPr lang="fr-FR" b="1" dirty="0">
                <a:solidFill>
                  <a:srgbClr val="FF0000"/>
                </a:solidFill>
              </a:rPr>
              <a:t>1848</a:t>
            </a:r>
            <a:r>
              <a:rPr lang="fr-FR" dirty="0"/>
              <a:t>,  </a:t>
            </a:r>
            <a:r>
              <a:rPr lang="fr-FR" dirty="0" smtClean="0"/>
              <a:t>dans le contexte de la révolution et de la II° République est  créée </a:t>
            </a:r>
            <a:r>
              <a:rPr lang="fr-FR" dirty="0"/>
              <a:t>une version </a:t>
            </a:r>
            <a:r>
              <a:rPr lang="fr-FR" dirty="0" smtClean="0"/>
              <a:t>féministe , </a:t>
            </a:r>
            <a:r>
              <a:rPr lang="fr-FR" b="1" i="1" dirty="0" smtClean="0"/>
              <a:t>la Marseillaise des cotillons.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9933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06489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Russie</a:t>
            </a:r>
            <a:r>
              <a:rPr lang="fr-FR" b="1" dirty="0" smtClean="0"/>
              <a:t>, la Marseillaise fut très populaire pendant la Révolution de 1905 puis devint La </a:t>
            </a:r>
            <a:r>
              <a:rPr lang="fr-FR" b="1" dirty="0"/>
              <a:t>Marseillaise fut aussi l'hymne national russe </a:t>
            </a:r>
            <a:r>
              <a:rPr lang="fr-FR" b="1" dirty="0" smtClean="0"/>
              <a:t>en 1917, pendant la Révolution de février 1917.</a:t>
            </a:r>
          </a:p>
          <a:p>
            <a:r>
              <a:rPr lang="fr-FR" b="1" dirty="0" smtClean="0"/>
              <a:t> </a:t>
            </a:r>
            <a:r>
              <a:rPr lang="fr-FR" b="1" dirty="0"/>
              <a:t>Baptisée la Marseillaise des Travailleurs, la musique de l'hymne français fut reprise, mais les paroles, réécrites en Russe, furent modifiées pour coller à l'esprit de luttes sociales de l'époque.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95698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42852"/>
            <a:ext cx="73581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En 1946, le guitariste  </a:t>
            </a:r>
            <a:r>
              <a:rPr lang="fr-FR" sz="2000" b="1" dirty="0" smtClean="0">
                <a:solidFill>
                  <a:srgbClr val="FF0000"/>
                </a:solidFill>
              </a:rPr>
              <a:t>Django Reinhard </a:t>
            </a:r>
            <a:r>
              <a:rPr lang="fr-FR" sz="2000" dirty="0" smtClean="0"/>
              <a:t>propose une version jazz de la Marseillaise :« </a:t>
            </a:r>
            <a:r>
              <a:rPr lang="fr-FR" sz="2000" dirty="0" err="1" smtClean="0"/>
              <a:t>Echoes</a:t>
            </a:r>
            <a:r>
              <a:rPr lang="fr-FR" sz="2000" dirty="0" smtClean="0"/>
              <a:t> of France »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755576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https://www.youtube.com/watch?v=QyjJ3ThpRkA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5002" y="2494942"/>
            <a:ext cx="74888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 En 1967, le groupe de pop britannique </a:t>
            </a:r>
            <a:r>
              <a:rPr lang="fr-FR" b="1" dirty="0" smtClean="0"/>
              <a:t>Les Beatles  </a:t>
            </a:r>
            <a:r>
              <a:rPr lang="fr-FR" dirty="0"/>
              <a:t>ne la chantent pas mais les premières notes de l'hymne national français sont jouées </a:t>
            </a:r>
            <a:r>
              <a:rPr lang="fr-FR" dirty="0" smtClean="0"/>
              <a:t>pour </a:t>
            </a:r>
            <a:r>
              <a:rPr lang="fr-FR" dirty="0"/>
              <a:t>l’introduction de leur titre de 1967 </a:t>
            </a:r>
            <a:r>
              <a:rPr lang="fr-FR" i="1" dirty="0">
                <a:hlinkClick r:id="rId3" tooltip="All You Need Is Love"/>
              </a:rPr>
              <a:t>All You </a:t>
            </a:r>
            <a:r>
              <a:rPr lang="fr-FR" i="1" dirty="0" err="1">
                <a:hlinkClick r:id="rId3" tooltip="All You Need Is Love"/>
              </a:rPr>
              <a:t>Need</a:t>
            </a:r>
            <a:r>
              <a:rPr lang="fr-FR" i="1" dirty="0">
                <a:hlinkClick r:id="rId3" tooltip="All You Need Is Love"/>
              </a:rPr>
              <a:t> Is Love</a:t>
            </a:r>
            <a:r>
              <a:rPr lang="fr-FR" dirty="0"/>
              <a:t>, immédiatement suivies des mots « love, love, love »</a:t>
            </a:r>
          </a:p>
        </p:txBody>
      </p:sp>
    </p:spTree>
    <p:extLst>
      <p:ext uri="{BB962C8B-B14F-4D97-AF65-F5344CB8AC3E}">
        <p14:creationId xmlns:p14="http://schemas.microsoft.com/office/powerpoint/2010/main" val="20986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8569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 smtClean="0"/>
              <a:t>En 1979, le </a:t>
            </a:r>
            <a:r>
              <a:rPr lang="fr-FR" sz="1400" b="1" dirty="0" smtClean="0">
                <a:solidFill>
                  <a:srgbClr val="FF0000"/>
                </a:solidFill>
              </a:rPr>
              <a:t>chanteur Serge Gainsbourg </a:t>
            </a:r>
            <a:r>
              <a:rPr lang="fr-FR" sz="1400" dirty="0" smtClean="0"/>
              <a:t>(1979) sous le titre de Aux armes et cætera,  composa une version reggae qui déclencha de nombreuses critiques notamment de la droite. Il est accusé de dégrader l’hymne  et d’être un « mauvais Français ! ». Issu d’une famille russe et juive il a été persécuté pendant la </a:t>
            </a:r>
            <a:r>
              <a:rPr lang="fr-FR" sz="1400" dirty="0"/>
              <a:t> </a:t>
            </a:r>
            <a:r>
              <a:rPr lang="fr-FR" sz="1400" dirty="0" smtClean="0"/>
              <a:t>2 guerre mondiale. (port de l’étoile jaune). Très attaché à la République, sa version était donc un hommage à la France républicaine !</a:t>
            </a:r>
          </a:p>
          <a:p>
            <a:r>
              <a:rPr lang="fr-FR" sz="1400" dirty="0" smtClean="0"/>
              <a:t> En décembre 1981, Serge Gainsbourg acheta le manuscrit original du Chant de guerre de l'armée du Rhin lors d'une vente aux enchères.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107504" y="162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www.youtube.com/watch?v=CrAOw5i9UwM</a:t>
            </a:r>
            <a:endParaRPr lang="fr-FR" sz="1400" dirty="0" smtClean="0"/>
          </a:p>
          <a:p>
            <a:endParaRPr lang="fr-FR" dirty="0"/>
          </a:p>
        </p:txBody>
      </p:sp>
      <p:pic>
        <p:nvPicPr>
          <p:cNvPr id="1026" name="Picture 2" descr="https://i.ytimg.com/vi/CrAOw5i9UwM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58828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96556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www.youtube.com/watch?v=mLq7EcvRaf0</a:t>
            </a:r>
            <a:endParaRPr lang="fr-FR" sz="1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42918"/>
            <a:ext cx="8319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http://www.lefigaro.fr/actualite-france/2015/11/27/01016-20151127ARTFIG00137-attentats-le-dernier-couplet-de-la-marseillaise-chante-lors-de-l-hommage-aux-victimes.php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80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complément: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07249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Conclusion : </a:t>
            </a:r>
            <a:r>
              <a:rPr lang="fr-FR" sz="2000" b="1" dirty="0" smtClean="0">
                <a:solidFill>
                  <a:srgbClr val="FF0000"/>
                </a:solidFill>
              </a:rPr>
              <a:t>la </a:t>
            </a:r>
            <a:r>
              <a:rPr lang="fr-FR" sz="2000" b="1" dirty="0">
                <a:solidFill>
                  <a:srgbClr val="FF0000"/>
                </a:solidFill>
              </a:rPr>
              <a:t>Marseillaise est </a:t>
            </a:r>
            <a:r>
              <a:rPr lang="fr-FR" sz="2000" b="1" dirty="0" smtClean="0">
                <a:solidFill>
                  <a:srgbClr val="FF0000"/>
                </a:solidFill>
              </a:rPr>
              <a:t> d’abord un </a:t>
            </a:r>
            <a:r>
              <a:rPr lang="fr-FR" sz="2000" b="1" dirty="0">
                <a:solidFill>
                  <a:srgbClr val="FF0000"/>
                </a:solidFill>
              </a:rPr>
              <a:t>chant de guerre</a:t>
            </a:r>
            <a:r>
              <a:rPr lang="fr-FR" sz="2000" b="1" dirty="0"/>
              <a:t>, ayant pour objectif d’encourager les soldats à se battre</a:t>
            </a:r>
            <a:r>
              <a:rPr lang="fr-FR" sz="2000" b="1" dirty="0" smtClean="0"/>
              <a:t>. Mais il a aussi un  chant politique car </a:t>
            </a:r>
            <a:r>
              <a:rPr lang="fr-FR" sz="2000" b="1" dirty="0" smtClean="0">
                <a:solidFill>
                  <a:srgbClr val="FF0000"/>
                </a:solidFill>
              </a:rPr>
              <a:t>il est révolutionnaire et universel  </a:t>
            </a:r>
            <a:r>
              <a:rPr lang="fr-FR" sz="2000" b="1" dirty="0" smtClean="0"/>
              <a:t>: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Luttes contre l’oppression </a:t>
            </a:r>
          </a:p>
          <a:p>
            <a:r>
              <a:rPr lang="fr-FR" sz="2000" b="1" dirty="0" smtClean="0"/>
              <a:t>Défense de la liberté</a:t>
            </a:r>
          </a:p>
          <a:p>
            <a:r>
              <a:rPr lang="fr-FR" sz="2000" b="1" dirty="0" smtClean="0"/>
              <a:t>Appel à la fraternité</a:t>
            </a:r>
          </a:p>
          <a:p>
            <a:r>
              <a:rPr lang="fr-FR" sz="2000" b="1" dirty="0" smtClean="0"/>
              <a:t>Pour une paix universelle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1264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eparsauxusa.com/sites/all/themes/usa/images/villes/images_ny/imag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9" y="0"/>
            <a:ext cx="5143501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392905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"La Liberté éclairant le monde" (Liberty </a:t>
            </a:r>
            <a:r>
              <a:rPr lang="fr-FR" b="1" dirty="0" err="1" smtClean="0"/>
              <a:t>Enlightening</a:t>
            </a:r>
            <a:r>
              <a:rPr lang="fr-FR" b="1" dirty="0" smtClean="0"/>
              <a:t> The World), 1886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928802"/>
            <a:ext cx="300039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C’est une statue monumentale qui est une allégorie des  </a:t>
            </a:r>
            <a:r>
              <a:rPr lang="fr-FR" b="1" dirty="0" smtClean="0">
                <a:solidFill>
                  <a:srgbClr val="FF0000"/>
                </a:solidFill>
              </a:rPr>
              <a:t>valeurs de liberté </a:t>
            </a:r>
            <a:r>
              <a:rPr lang="fr-FR" dirty="0" smtClean="0"/>
              <a:t>et  de la victoire des idéaux des </a:t>
            </a:r>
            <a:r>
              <a:rPr lang="fr-FR" b="1" dirty="0" smtClean="0">
                <a:solidFill>
                  <a:srgbClr val="FF0000"/>
                </a:solidFill>
              </a:rPr>
              <a:t>Lumières </a:t>
            </a:r>
            <a:r>
              <a:rPr lang="fr-FR" dirty="0" smtClean="0"/>
              <a:t>avec les révolution américaines et française. </a:t>
            </a:r>
          </a:p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Le sentiment national est ici associé aux libertés et à la résistance à l’oppression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1643042" y="785794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9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57256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La statue de la Liberté a été pensée par le </a:t>
            </a:r>
            <a:r>
              <a:rPr lang="fr-FR" sz="1600" b="1" dirty="0" smtClean="0">
                <a:solidFill>
                  <a:srgbClr val="FF0000"/>
                </a:solidFill>
              </a:rPr>
              <a:t>sculpteur Bartholdi </a:t>
            </a:r>
            <a:r>
              <a:rPr lang="fr-FR" sz="1600" dirty="0" smtClean="0"/>
              <a:t>(1934-1904</a:t>
            </a:r>
            <a:r>
              <a:rPr lang="fr-FR" sz="1600" dirty="0" smtClean="0"/>
              <a:t>). </a:t>
            </a:r>
            <a:r>
              <a:rPr lang="fr-FR" sz="1600" dirty="0" smtClean="0"/>
              <a:t>Il a fait appel à </a:t>
            </a:r>
            <a:r>
              <a:rPr lang="fr-FR" sz="1600" b="1" dirty="0" smtClean="0">
                <a:solidFill>
                  <a:srgbClr val="FF0000"/>
                </a:solidFill>
              </a:rPr>
              <a:t>l’ingénieur Gustave Eiffel </a:t>
            </a:r>
            <a:r>
              <a:rPr lang="fr-FR" sz="1600" dirty="0" smtClean="0"/>
              <a:t>pour la conception de l’armature en acier intérieure pour soutenir la statue recouverte de cuivre. </a:t>
            </a:r>
            <a:r>
              <a:rPr lang="fr-FR" sz="1600" dirty="0" smtClean="0"/>
              <a:t>Elle mesure </a:t>
            </a:r>
            <a:r>
              <a:rPr lang="fr-FR" sz="1600" dirty="0" smtClean="0"/>
              <a:t>46,05m de haut, et à peu près autant pour le socle, ce qui monte l'ensemble à près de 100m de haut. Elle pèse 225 tonnes. 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La statue a été offerte par la France en 1886 </a:t>
            </a:r>
            <a:r>
              <a:rPr lang="fr-FR" sz="1600" dirty="0" smtClean="0"/>
              <a:t>à l’occasion du centenaire de la déclaration d’indépendance américaine (en 1876</a:t>
            </a:r>
            <a:r>
              <a:rPr lang="fr-FR" sz="1600" dirty="0" smtClean="0"/>
              <a:t>). </a:t>
            </a:r>
            <a:r>
              <a:rPr lang="fr-FR" sz="1600" dirty="0" smtClean="0"/>
              <a:t>Elle a été posée sur </a:t>
            </a:r>
            <a:r>
              <a:rPr lang="fr-FR" sz="1600" b="1" dirty="0" smtClean="0">
                <a:solidFill>
                  <a:srgbClr val="FF0000"/>
                </a:solidFill>
              </a:rPr>
              <a:t>l’île de Liberty Island </a:t>
            </a:r>
            <a:r>
              <a:rPr lang="fr-FR" sz="1600" dirty="0" smtClean="0"/>
              <a:t>à </a:t>
            </a:r>
            <a:r>
              <a:rPr lang="fr-FR" sz="1600" b="1" dirty="0" smtClean="0">
                <a:solidFill>
                  <a:srgbClr val="FF0000"/>
                </a:solidFill>
              </a:rPr>
              <a:t>l’entrée du port de New- </a:t>
            </a:r>
            <a:r>
              <a:rPr lang="fr-FR" sz="1600" b="1" dirty="0" smtClean="0">
                <a:solidFill>
                  <a:srgbClr val="FF0000"/>
                </a:solidFill>
              </a:rPr>
              <a:t>York</a:t>
            </a:r>
            <a:r>
              <a:rPr lang="fr-FR" sz="1600" dirty="0" smtClean="0"/>
              <a:t>. Dans l’esprit de Bartholdi, cette statue devait être tournée vers son continent d'origine, l'Europe dont elle accueillait et allait continuer d'accueillir les immigrants. </a:t>
            </a:r>
            <a:endParaRPr lang="fr-FR" sz="1600" dirty="0"/>
          </a:p>
        </p:txBody>
      </p:sp>
      <p:pic>
        <p:nvPicPr>
          <p:cNvPr id="40962" name="Picture 2" descr="Présentation de la tête de la Statue de la Liberté lors de l'Exposition universelle de 1878 à Pari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714908" cy="314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ZoneTexte 3"/>
          <p:cNvSpPr txBox="1"/>
          <p:nvPr/>
        </p:nvSpPr>
        <p:spPr>
          <a:xfrm>
            <a:off x="0" y="6550223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tête et la buste lors de l’exposition universelle de  1878 à Paris.</a:t>
            </a:r>
            <a:endParaRPr lang="fr-FR" sz="1400" dirty="0"/>
          </a:p>
        </p:txBody>
      </p:sp>
      <p:pic>
        <p:nvPicPr>
          <p:cNvPr id="40964" name="Picture 4" descr="http://3.bp.blogspot.com/-YJsGQN6Pd9Q/UvfoLmIBv7I/AAAAAAAAAcg/NlNjsDegiwA/s1600/plaque+statue+libe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3810000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172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50109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Dans les années 1880, en France, </a:t>
            </a:r>
            <a:r>
              <a:rPr lang="fr-FR" sz="1600" b="1" dirty="0" smtClean="0">
                <a:solidFill>
                  <a:srgbClr val="FF0000"/>
                </a:solidFill>
              </a:rPr>
              <a:t>la III République</a:t>
            </a:r>
            <a:r>
              <a:rPr lang="fr-FR" sz="1600" dirty="0" smtClean="0"/>
              <a:t> est encore fragile  mais s’impose. Au niveau international elle doit consolider  ses liens avec les autres démocraties car elle est isolée après la défaite contre la Prusse ( 1870).</a:t>
            </a:r>
          </a:p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Les Etats-Unis</a:t>
            </a:r>
            <a:r>
              <a:rPr lang="fr-FR" sz="1600" dirty="0" smtClean="0"/>
              <a:t>, quant à eux, </a:t>
            </a:r>
            <a:r>
              <a:rPr lang="fr-FR" sz="1600" b="1" dirty="0" smtClean="0">
                <a:solidFill>
                  <a:srgbClr val="FF0000"/>
                </a:solidFill>
              </a:rPr>
              <a:t>sont en plein essor </a:t>
            </a:r>
            <a:r>
              <a:rPr lang="fr-FR" sz="1600" dirty="0" smtClean="0"/>
              <a:t>après cinq années de guerre civile, connue en France sous le nom de guerre de Sécession (1861-1865).</a:t>
            </a:r>
            <a:endParaRPr lang="fr-FR" sz="1600" dirty="0"/>
          </a:p>
        </p:txBody>
      </p:sp>
      <p:pic>
        <p:nvPicPr>
          <p:cNvPr id="39938" name="Picture 2" descr="http://www.19e.org/documents/troisiemerepublique/1891maria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429024" cy="51170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2500306"/>
            <a:ext cx="4572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2000" b="1" dirty="0" smtClean="0"/>
              <a:t>« La Liberté éclairant le monde » est censée non seulement consolider les liens historiques entre Français et Américains, mais surtout rappeler le triomphe des idées des Lumières par la double révolution aux Amériques et en France.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45316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a statue «la liberté éclairant le monde», son nom d'origine, est un cadeau offert par les Français. Son inauguration sur l'île de Beldoe se déroule en octobre 1886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47243"/>
            <a:ext cx="8786842" cy="494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>
            <a:off x="1428728" y="64886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L’inauguration officielle en 1886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011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Elle a été donnée par la France dans l’intention d’affirmer l’alliance historique entre les deux pays et célébrer les principes de liberté et de démocratie  établis par la Déclaration d’Indépendance des Etats- Unis, que la Statue tient dans la main gauche.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9642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36" y="72815"/>
            <a:ext cx="38089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i="1" dirty="0" err="1"/>
              <a:t>Tres</a:t>
            </a:r>
            <a:r>
              <a:rPr lang="fr-FR" b="1" i="1" dirty="0"/>
              <a:t> de Mayo </a:t>
            </a:r>
            <a:r>
              <a:rPr lang="fr-FR" b="1" dirty="0" smtClean="0"/>
              <a:t>de Francisco Goya. 1814</a:t>
            </a:r>
            <a:endParaRPr lang="fr-FR" b="1" dirty="0"/>
          </a:p>
        </p:txBody>
      </p:sp>
      <p:pic>
        <p:nvPicPr>
          <p:cNvPr id="15362" name="Picture 2" descr="https://upload.wikimedia.org/wikipedia/commons/thumb/4/48/El_Tres_de_Mayo,_by_Francisco_de_Goya,_from_Prado_in_Google_Earth.jpg/260px-El_Tres_de_Mayo,_by_Francisco_de_Goya,_from_Prado_in_Google_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07521"/>
            <a:ext cx="5544616" cy="42650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44" y="5042118"/>
            <a:ext cx="864399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/>
              <a:t>Les Espagnols se sont révoltés contre les Français car l’Espagne est occupée militairement et le roi est imposé par la </a:t>
            </a:r>
            <a:r>
              <a:rPr lang="fr-FR" sz="1400" b="1" dirty="0" smtClean="0"/>
              <a:t>France</a:t>
            </a:r>
            <a:endParaRPr lang="fr-FR" sz="1400" b="1" dirty="0" smtClean="0"/>
          </a:p>
          <a:p>
            <a:r>
              <a:rPr lang="fr-FR" sz="1400" b="1" dirty="0" smtClean="0"/>
              <a:t>Goya souhaite rendre hommage aux insurgés madrilènes. </a:t>
            </a:r>
            <a:r>
              <a:rPr lang="fr-FR" sz="1400" b="1" dirty="0" smtClean="0">
                <a:solidFill>
                  <a:srgbClr val="FF0000"/>
                </a:solidFill>
              </a:rPr>
              <a:t>Son message est celui de l’unité d’un peuple face à un ennemi commun, jusque dans le sacrifice. Mais c’est aussi une dénonciation de la guerre en général et de la violence des hommes. </a:t>
            </a:r>
          </a:p>
          <a:p>
            <a:r>
              <a:rPr lang="fr-FR" sz="1400" dirty="0" smtClean="0"/>
              <a:t>Au XX° Siècle, Pablo Picasso rendra hommage Goya.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286512" y="0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Affirmation d’une conscience nationale face à un occupant.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572000" y="21429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MTEhUSExIWFRUXGB4bGBgYGRgfGxgaHxgeHR0aHxoaHSggGxolHR0fITEhJSkrLi4uGB8zODMtNygtLisBCgoKDg0OGhAQGi0fHx0tLS0tLS0tLS0tLS0tLS0tLS0tLS0tLS0tLS0tLS0tLS0tLS0tKy0tLS03LS03LSstN//AABEIAKIBNgMBIgACEQEDEQH/xAAbAAACAwEBAQAAAAAAAAAAAAAEBQIDBgABB//EAEAQAAIBAgQDBgQEBAQFBQEAAAECEQADBBIhMQVBUQYTImFxkTKBobFCUsHRFCPh8GKCkqIHFTNy8SRDssLSFv/EABgBAAMBAQAAAAAAAAAAAAAAAAABAgME/8QAIhEBAQACAgMBAQADAQAAAAAAAAECERIxAyFBE1EyQnEU/9oADAMBAAIRAxEAPwB7atCKsVF6ip2oydCPtU0sVMXbp4qL0Bqy3aSrxpv+lWiNwJp6TcgTWwKksHnRJ6xHqQKpGJHmRyIVo94g0aHNwQVA2RVdziQH4XJ6aD7nagsVjMQfhtovSZM/YCnocjNbQqIta8qzeG4nfXEW1uHwu2UiF1nQERzB+hNam7jLSGGfYSdCYH+UaUcBzeLbAOgGtevZB/rU8NibV1c1t1cdVYEemh3qwKNdPlSsEyAnCLzFROGXyPtTIAdKou2BU6iuQJrS9APah72DnpTT+HrlwoncVXHZciZ+HoRECqjwy3zUewp7cw46T8q8XDzuKm4qmZI3C0P4R7V4eEJPwCnzYcVHuYqeEOeQlXg9uZKj6UQuBT8q+wprbsdasyDpNVMNC5k3/Lk6LH/aK8Xhlr8qewp0B5CqL4YgsrINSACk6DQmQRzBquCP0Kzw23tkX2H7VL/liflX2FXhrp5W29Ay/qaI4c5KBmAWZ5yIBiQYGhGvzFHAfoDTh9v8i+wqYwFr8iewq3/maFhlXwNor8i3Ieh2B2J05ibrt5VBYkKBqSYAHzp8S5qRhbXJF/0r+1enC2vyL/pFQ4bxe1dLINYBKmIzQ2VoncgwCPMUu4n2uw9lirpcDdDaZfqwAI8xRxLkOexb/IhP/av7VR/CJv3a/wClf2pUnbrCnXu3n0XX5zU07bYTnI9Qp+zGlwVyNRhLf5F9hXfwFv8AIvsKFtdrsG3/ALgB81b9qKTjmFbUXrUeoH3p8C5LLfDrf5V9hXr4JPyL7CvL/GsOttrguq+UTltspZvIAHU0Ena3CsVy94yts4QEbgbTm3PTrRxLkJbCp+VR8hQ92wn5R7CiH4ph8qv3i5XICnXUk9CJG+vSrbyDy3paVKUYjCp+VfYV5RmIWuqbpQi3t5UcsmI0kUuT4aZYRNpoxLMQEgefWq9fn51ZcblQXFsUUtuy7qjMPUKSK10yZTt32kFsCxZuHvg0sV2UZWEE/m8UwNo9Kq4dib+Jw2dsRkJuGcqEEkEuRmLfCFO50EVhLNsmWMljz5knmT1JP1rbdmLH/p+7Ug3GZmUHLHJSupBJIVjGmgp6ArjJwVu2BLYm+wEPdbxJO0ZcoUkx4RvoSYiU2H4fih4RjQrRpbZmOvIZ225CdpIGtO+OLcS3bt22kMACoAWGkeDKCBETExqCDM6V4LChEF8jvGUsqMCue24zEqxaVywpj8uaPNQF/ZUXVxY/iQSStw28xXS4kA6bzlZoPzE0+wmPdbTO3iLuWZir5YmFAIUgIFAWZJHmdCjGOzYrDfy1Vi+a8yr8AA20+EMGhj68hVmL4iFbF4EiJvMbXScwJt+WaND1Y+VAW3C1u/ZxiKLbXbndtaQyGhwpkgeMkFj1EDWZreJuRWc7OG1eZApD9wC0gEAPcJ6iZENJ861F1giMx2VST6ATSLbjrpXlYG1xrF3Jde8YHZUQZV+eXeOUzrNFcD4/dTEBLzuUbwlXGqE7HXX67HyqbFbbZVrlOsxUwNd6i+mtA26fKPSos1Vk1A3KDXC55V4B51CTViKelAcG8q8djUjpVd9oBLEAAak7AU5C28AM1m2xd05yrQisRETJPiP3+9V9ou09lbINjEr3hYRlgkDcgyPDp11mB1qHArF24jXkugWrmYi2Uk5sxAbNIOwiKoIWuP5rV0K38xA+noDBHUSJplexCuGs6i3ZItkAfFCA6nkuo05wZ6VhHw838VCk5JYEGAIYBtI8RPIf4W9aPTiJF+8uYEYjOIHIhmyT88y/PyoI4u8Wt3T/AA1kG47KecAACZB30gQdpjWsxx3tFedjbkrl0JIhpG8L+Ezz31O1NextgW7l2+8s7OyW/PWSZOmY8gTOh61DtCyXb2R7AV4HjOYGCdNE+IgciedEDzs85W1ZuAnxO0yfxBmBjqXQFTPNUNai/eu3beawhZJME5YYDQlQx1E7ExMTqIJyOHYWrPdHxZWv9BMFk9ibgPvR/D+1V94t27SDKNsjNkGWQPCYHSN/aKAvTDvcGYWrOX8z2rY5wZJSd+gMQZq9OEWtilt26LaRR7RPzJUajrQXB+JpeZ7Rfu2DsQu0kku4H5TLEEHXTlQ+K433GJKTFkAAgawcoOadzvB9PcBze4Rb7uEwttritDwFkrlJBGYgT8M+YaNqzjd3r/6caErpr4s2WID9a1fZrH9+1y4h8Kwon8TCWmOQ19aydzDHCo4uEZhcthyDIL51LESAY0J1HKgKMN3LXFTuu7LSuaHUhiCF1z5R4o3FeHhN1FTNiO7y+HKVJLNJzSM2pJnbTzofirEsQJJYwB5k/flWg43aztqQQrkgeeZtfWaVOIYLsob1tbqXMzm8cx2UoHAlQdmEdeo5TW0xRH1mk3Ye5GEsg8i/v3jU24gYX51FVOwl+7rpXUPeudDXVFMeoJpgHKgACaDU6edEu3MjaqxGdc0zM70m7XcVGGwzPuzeBAdpYGT8hJ9qVcd7T3LV8BWHdqB4BzMyZPL9qB4him4qFtBVsLbm41wksPyKI03LfQ9KuM2ZLhUQbkjluJGpHmBoPmeVa7srhQLeoGjeBhzGmoOhGtVcK7NDOUtOb4SAbhGVB1AnRjvsTy1plxbPZRiFHhBMAjWOWlWRVxri1y1c71mN2zmKqmciSAsyQZIGukdPQn4biFi7bZ7QZSq2wLZUENIyd2CviefQEFSRu1CcFe5cwgs3LKuLjzLSArNcckkDWVykyCNwNKYqqYUouEw4eXbNLEZSLYlzcYnKAHCnyZvSkey/tDgreHw7vdP826dLaQu6jMCI0C+Ln01JNLTa77HXb0/y1uZ55GNV19ifnQnal7r3e9umQwKqACAFEeIA6hGYkBjBbLy0FNOCcORral2ciNFJ8PsAJ+dMndjOMLZxT5zFu7pPIHNKk9BqR5TW37YXCuDuRzyr8iwpdc4Pae3DW1Om8a+4oW43dKuGuszYa74UYnxWX3UT+JZ2nb0pDQrgN0Lh7ZVhkUt3oKyx8Z2M6ECOUxFKO09k90ly4wznYLyB1yk84/vejsDwK9ZvZGKtaughon4hqDlOxIkaeVIMVhMXiHLG2xAJCgDRYJBGvpvSN9Iw1ybanc5RPzFTzg6UEWKrHMKPoP3pNjUDSxdjDwskrJg6SreITB6wDtNTTkaI1FEFQWwllZZgOZJOVfkCxirQoOo9R6daehyB8d4kMNZ73IbhkKqKYLEn0J09Dy61lV7VYhr1wJibNm3yGIRlZRHIZQcw1mSRtFN+1fAziMl1WJayDCAavzgNIynTfX3ikOC7F3cSoa85sJ+UZ3ciNyHYhPLf0pkuTiSvL3uLsFYSFs+G4TzDW8jMkbQInnQOKt4Fte6x+KPVy0esuQfYUPwtsEUE4fHXrknM1sEKTy8KPppA5+tS4w9tbZZMBjFgjx3rmICATuQGH3FMFPEroYE92baq2Uo9xmmQCHMZQDMnQCndnE5EFhTLC4QIYooWEyjKVuSSzMdtkPSlGPzoEvjC3MOCqnUs6lgDDRdEnfaSNqLw2HuOLIS4A14kALbAKjUmTnAX4W2U/CaNAK2IuliP4e8CDsbgUSDof+koorCLNxWv2gltFY6EsQAuaYK+LURHW7oZio28Hcg5XY6Z9WLFgSAmqhIL6nUmFEnaKtGHW7mZLmUZzKi3dY6AOvjzHwgMpgRrE7TTBacScJjLbkBllSyjxBgBlzr1JSGVtzMda0XG8XazLdLFWDiMwAzjcEQSTqBpvrsaWX8G6ogt37gk5ZUkCS3QnSZ686PPFcNgQRYtZ740uX70sytsQW11n8K6eZ3IEsDgixN7EhrNgsWCmRcukkkKqjxKknf4m8ht2K4g6undWO7trIFvwwAw1LAbHQ+IZtJEbms7j+1l17mbKrsdiQ3PkBngDyqu/wATvOk3CqI3hAAA7wmNCQT4BEnmYijQE37d65iGuW/E0q0ggeLKOpHSfnV/EcDduOzshGZidWUASdNSYGlH4PhtlD4n1Opi9BY8zAemNu1h11FgHzPiPvStCrsfiDhSS4/kXB8alWCsNiSpMDcEmANKQdqxiXJe5YuJbzE5mGjEnVukZdB/hHmaadoeJjujaVWDOIRV3JOkR0onj+KU2FzMRZtqtkZRLO2gZgCQI8MBjOkkAyKNhnuz2NH8RbNwl0GgnZWOit1OumsxIPKtJj1GXPO5PLqZ/Wg7fZWxdUG1fulCBmHhkg6xoAQffamfFWS3ZyiIUDmJAHTrSu1Se1/Yls+FEbrccEf5yYpxj7wKgedYnsi+Syt5hBa/nHXu2IUk/wCHc/IGtjjxrPnU052XXTrXV12urK9rht/zTDqAWvW9dvENaT8a7QO65LKsq83Ig/5Ry9T7c6w+KTwj1H6140gCCw6xMRWk6Z3sRisIZ5n3/XnyrYYS62GW1hbaqHuKbl24wBygQIC8yJ0nTnWa7M2RcxKBj4UOdp5hdfvFaDgytisa91ge6AgEjdVOw8iedXOkU7xmMTDWJJyl5MkknXmSdSY+sCkwxavbKuhGc5RmmYiJ02M8qB7R4+3ex1u2zDu7WrSRDN0+3vTRsRb720MyyWJUSOSMZ+w+dBwPwPFL/DC2bq2bg8AdwYzL4TGZhJGomf2p9bBt2ktp3ZUblnILcyxIU+ImTtWT4s7LcayHTu7lxSRlJYd7cysogxqZMxzPSju0NjAYZiO7uqxHhVGuKp9CCBFUkq7YYO4BcYKWBgs4ZGAA2DMLasSI2aRrMnk14YFy2lJA8OaJ1bypLiseq2b2GsXVuoyNcZnzG4NgVkQCdt/OZqxrXe3sHbAJ0kxvHPbyU0qqNnhuIM2kFGKsQpI3AG5Ejeg+0mKRsI8wSw0HPNyjzmmmCwdm0PCDJ0LMSTHSTyrJ8ZwuTEhlJ7sg+H8Ksef38tRtS2bQ8I4sDYtXrks9yFGmg1CmNdPERJ5+gqvDcT71z3a5HaTDSVeEUkmIysM0TOuX2Sdm7mrJdIZLaPCnZJcGZ9NfLWr+DKzYlnZMiqhKrP5m+Ix1zExyml7HpZa49cZhmCi2HhjlYEQYInORp5TypdxfG3O6Ki5nysjIQIO5n203oLFPmZlAzTeIAJgyWA5UBYhjGX5az9am0S6F4u+93WHJA2Yz7VsOxfGjcTu7nxqIBPMAfp+tYEooOsjpTjhuKZYYHY7xrHqKmSy7h3KXt9CvIc2m1ZHtlxsO74HJcAlAXTVi3haBb0DLqJBYE66GNdNwbiIvAD8Q3HM+dZLGXr1u8VxV7Dq7Kct02lZktsSvxaFVOo5kczrWqS9uPYiyi2sPduZSIANoFx1KgqdYBPMVpUucQu20dsqhlBP8wWwQRvAtM6/6hE1l8LawmHkrxC6S2h7m26kj/vmI+leDF4U6i3irx63blsfUAtFMxWKz27pgYHOBJL3rrvG3xv58ppPiOIqGtA31Rw+ZmtAuqAteMb+IEXAIB+elC8WvS6sLFtFy7MxugkZm1z6DptsanicXkfx4e3aDICAqRoQ3iCgzJbLvMUwPxPG7GQBfGyiFZAwB+OJVh4R/MOnKOlAcIMkW1cJmAzByxRYuAZis6wjEz/gqOJ4hbJ8QULDArbBNxpOnxEqoiBtyOhnQTD3Fa4qLm8QK+L4vEhHSG1O8CYoJssALL2rjw1xRcySWYZhlXXIpgLJMDy11qvtTbQ4V0ChQBIAiPDry9PpVfZS8FsXLMkksrCVGgykzIH5gdTyAqntNcOVUbLBBjLqI5EyQJ+dAYZLYLAef/wCq0eAsh7RzGSCIJiRGuk/L1ikWJ8LSJ5bgSdNdATWrS7Zw1iAoa/zciYJ9doHTprNABqqlDCKJMGABrz/f50tvL4GbKAxXQjqRFN8PaXWGzShZ9R4WkQfUzqPKgGcBcxByggkeWaSPWPvS+nD7AXFs8QdSiiVcLA2IXMI6aSKF7V49bKWLXdrcWIKtOyqACCNVPn967j18LjrF2ZVmBJGxVgQT6FTSftbcL3rSncWxPqd/tTJbb4rhlUZLd0k65WuMFB84YA/IUC6G6y5lVA5gBQBrGhkiW1jfpRFjCDkBmG2k9D+9XXmHe2hsBJ+elTtQ/EXjeXDQcpZWzRy0UEfI1vnud5atv+ZVJ9Y1+tfNsBfC3rasdEN0jn8TiB961HBsRedzIItWgySdmZnDiPRdP/NKiGF/euqd5hvXVz5S7aysRdTQT1qvh4zqDPqP/OlW33yqWPt9vrS/hd2AfI1ph/izvbS9mMJ3l9rakKrKe8YbhARMHlO1Ou0XaRbUWcOqg7AKANNhtsBQfYnCsy372oB8E+gzN8tqAwHZU4g3Li4tUMyWcTKnaIOkQRG3vWvUR9IrPDFuYu3adjcN0nMJ/FvptFbw/wDD2wikw0gTOZp+hpLf4bhLC9zYzYjF3IVbxMZGJ3QDQRvOsbzpX084gBVDGWCgE9TGp99aNnXxTimBa2RcRy1vvVObMS0rMakA6SYrRca4OhsDGG8bpIAIiBDbwSSQfOflRn/ETHIbZXSREQRqT/e9ZnCcXy4EWmU3C7HIM0BQN2PPc6Dypwgn8KodLlqcgYI8nU5t/pX0LgSocZnC7WT8iWUfWTXzW1eKuimILCfUV9J7Imbt88lW2oPrnJ+wooaTF28ykKiE8swkTSHH4UBAHRVYjXKIA8xr86Y47iqW/wAWtY/jnaDvCFDew196idq+DFwSJdtgariLaudZlk3X0MzHketGIWW5euFZWFUHTc6wBz/8UFgEa5hcPeQZ2s3LjZdJKZ3VgJ8tvQVZxHjllO6sZwwcSWU6ZmBIO22Y78hHSqIl7PYkBouKCrMzajUGTBHQ0LieHC1dNuye9DbEfF6ab77/ALUe/Bb+QXQoO4hSM2jMS0fiksdpOg0iKYdncQqqXaFgyzBZLrHLSR8ugqJO5SZHHIVPiUqymCD5024eR3aywBJIAJiY5edR49bDQveM8IASY8Jj4RAGg/WveDBblkK6gjXQ9aeP8T9Tu3XsN3qE5J11JKGdxOuU9OVafC4jCYoo+JUG6oyyZyuJkSBoYOsHrWUVe6JVjnsN4TO6T5815V5acWhcRjraEg9U3B9YovppjNt22DwPKxaPpaX9RXDA4XlhbJ/yJ/8Ams0l1gC86ASZ9PvVuD4mj7MP79aznl2dwsO8VwHBtBbBoI/IMvvliR60ZjLWHugB7CkqwKkqphpGs/Sl1rGtsTNS4hicqBp2ZP8A5rW0u06Y7t1w1bbC7bUKJysAI15H9KScItlrlo/laT8lJ09q0Xbi53ll2kiH0BG+/wBKz3B0LBFQeKQfIRvPQQd6qA27LWgcU9tXIBVisQIIdSBr6ka+Y50NxtgmIe2QJBElSY1E+GRK77SRTnsjwvu7xxN4wJYW1g6kt8RPIAaDqfSkfaQZsY9xJMsCdd40Me21BEjYItfRIMPcCA9TmCsff7VfxjCKlvTR1cqdW1gb6mtAlooLLlRNls8wfFOpYj1M/Kl/abCu5NwLCkiRM6nQHlpJ6c6NnptMXh7QwbKltVgQQFj8IPKJBzfWvnuKw0CczRzAYxE6gzPKvo/EcdaYLh7ZDHKAQDHL61iuI2JzALpJH6VIK+NXQcmXQJCiNgBAAFe4gNcvm4EZwFB05TJP+7NA6AUsIkgNPnvy0NaDgV7JZcg6zAE66D9596oBcLeJLDUag6yDz1g/Kq5PeTtlH9ftUb2IZnjMT0PzEir+EBO+ytqTJE7Mw2U+XlziOdLXsb9K1tMrZjvIMHmCM2vqWJ+dbXs1dZrd19le7Kj/ALVVWPpI+lZztDh/gcfE0yJnSdD7z/Ypt2MxjshstlItABSBGjSYPUzz86mz6cvw6xJryvMUDXVjWjCX0Z5HIf3NDW0ZZHLyqo4+5BE+R0FHYPijPcVbgUg6Zsokf5hVzcZ5Ndw3Em3g7IQ6EMWWYlixkE7gspIE80FDdnOzQuLdy3nFgaAczOsGCMrA76ctOtZN7t622TOYmDEww5gjmDrv1r6zisGuFw9xVJIbVSdT4gIBPOKvZRl+DC3Ys3GVJuKzK1zUtl3GpnSDEeVL7/bAxCyfU/t+9aTh+DU4G8zCczkjrAAX7zS3sp2ORkF+4+adVEba+tI6xF/E3MS8ASW5D7+lWcRTumVQ0gCAfrA+ZmtNhMOtvF30AEBAdv8AEQfvSLiyA3I6ag/MD9avfpH1fheFsoW7d+HfLpJgbfMwPnWx7JFrrXjASUUHLsTJjykCRQ3G7MWLcrJC6DnMbipdgMWxuXEKZIURqJOp5DaJ66z5Vnlvk1nqbJO0Lm2+Uht4kmNfQTQuN4a1pe8O0bk7T8ta0PGrAfGoCARmkgxyBI+tB9s738ojqY9qpNXYXFXhh7LqqhVQQS+kBiT4Z8UgHfaG3is5jcOCv8RBXvLkqpM5UJkD6n5RTzE4RBw6SoJIJkgadINB9oG/kWx1K/pTL4e9muIi5ZFtrmR7I8LEj4PnyX7V3GhaMMBLBd0JU9NYME+Z8qxDGDWv7B4u2TcS6qkgZ0YgEiNGE+xj1qJnpGN36Jg8mDyGnnpufOqOEYvISh2JkeR/qKM4yMtwtESZHz/sUjjWn1R9aSzdBMNsdCD0PKkuPwrMfHmXLCjxfEgOhjmYNe96YB1NE2iG5nXT1pXdXjdGDYu5GVAtwGTLtlJ5HwqNND9+lA8NfK03DlDAZd4JGkT1/airK5dhy08vTpUcS6t8Zn5LH2rDjr1ptylPMNfgfET61ZxLFHuwY2afXKpb/wCopFavEaKzDkBlH7V5xDEs1p1JJjxa6HTTYeta4IysK+P483TvvoBWo/4fdnRlN28oKiMqmCpO+YjYxpE7EN0EZ3skofEhVXXI+bT4ZA8X99a+h8ZxyYbDLbTciFHM/uevrW1qOyLj95VZmQAOdCo0UiNzA+Lz+Xoia4yqWHxjXXnG415Hag8biXV4Pic6mD8P9mibWDvXkzF1VTody39NDPPegQy45j0uWg6kQyGROo6g+lCi4Xw6oTDOq6+ehB18xWdxWHdGyMSOQiYin9m5mCkRtt05R9CKjKdG0HYK3Zu3r5AJyrbidx8QMnfpSniN7VyTBQnXy1oz/hzeyYm6p/Ehj/K0/Y0k7UJ4rvzP9inYJ9ZrKe8DsIDEkAjcEZgfnv8AOtPwbgdq5hO+YsHN1wCpIkTAkbbzQHaJs+IuA7iYjlC6R8htTnDPlwOGHLLnPzJb6k1SayuLY22NtesZtyR68h6UI90q4ZdCGEeo1mjL/iYtvrE+fP8ASg7sm582I+UxTM849aYst4EQwlddQSAYj8ulOOyyLatd4zHPdIORQTlXWCSBEn9qWY0KMPYIEll5bkgRHrJj5U87nKqIDqFGvnERHrUZU8RWIxjPoqhQObCT7A6e9dVuFsgCIrqxrR84cQWH+I/c1WxMAgajWjMVZm4wHWfpNN8LYW2NpPWtLdM6lhLS4m/aJBEwbgiPh1PuK+k9rGBsCDvl1HSsn2Zw+a411jCINupPL++tEYTHm7h7nNEuFE6wI1J57xPlROinYvA4iOFkncZp9S0/c1PsBjQ2DA5rI9idf760ox9w2+GEHTOSy+a1R/w8xOQd2T8az+/6U4deXD/65zya230ZTWdxutxz0X9f6U4x18fxyiSPjmOgU6fOKTi6G72NtY6/D1o36FntsuN3IsIx/KP1pT2JxBW+R+ZZ+pH7V52nxw/hbfiBIVVI+Qk0t4ddyXbbE6ZT8wCtL6fxqMTcnGT5H/4xWe7S3M9xUGsAk01uYpbmIzqIEHT2E/ekl3W/cMzEDQc6pN6PeM3I4Xb81/ekXHLk9yg5CfpTLtHeAwNq1zBg+9IDcz3ZOwSPrH6UXorfSq5JO4FH8Bum3eVzqv4vQ0DnAMxpTjgCC5fsqCCC32BIHuBUSJx9PomMwFopJUHpMka6mPWvmXHsMlq4Qh8JkgcxDFSPSRpTntD2hvW7xskHIBoVAzx5HkfODUsPcwdy2AqqORn4o8ydZq9LvtmrDT1o20pEwQfKP0FF4jhmFBJtYldASVnOYAnQaGfeg+G8UIUaAjpz9xM0aR0Nts5EMCPMgj5yYAqu5lGxzHyn77exqH8UjGTmnz1jyGv6VYbpjQ6UTSp7WWJM7L7E/X+lU45IDHqpBO88/wBK9s4gbDn6dKm8suUbkhQOpnap+nTbsfZt4dCzkZ3UOx/Ku4Bn5mdtKE4hiHxF4MBN26P5KH/2rXO6/Sd/OYoHjWCvWbndkhlB0jMFIjYqSYXrBg/YnsziAuIvXGcNcyAQxgnMQTygABRpyzcq0v8ARP4VXbARriEksLgkncyY1/0nTzrT4VT/AA1q9bGaECumniC+GQTpmBHPfbpWXxdwnEOW0zEaeYkiOo1JrScOcpgoP5rkT071j+tTKPoS/YtYhS6NMaHkyN0IOx8qU4S8ULW2EEnwn8J5QOhmT8zQ8FFF5DBDHPH41Laz6TPvR16094xli2QCDyMgEQelV2NiOzOIZcajAEgSCB1IM/b6ivO1lwMLjKNx7eXryqzA8PazctMr5IuCXgHLJiSDoVMwT0qHaLCOq3AZLCZJI8XnpoNamnKB49YCYox+b7/rVmLxQGFtIDoqKnqQKJ7S8Ncr/GBwyQHywZic0TMTy25Uu7Q4YpiGtfhXI3tbC/8A1n51UTYBsjKCTrl19T/U/egMMn8yPyj/AM0c51WdLeaGblMfYb/KqLAyXHJGoJHtv9adOGdjXCJcBhrV1l9zmX6/etbgsWLyrdj4pmOTCQdOnPymst2aIe3fRts9tyPIvBNbDg+DVLQUToToeUmYPWNKyyvvSpPq1WEaV5Xt1QNYrqixbHZVWTIBPUiT71O0QzBVZSzGAAyySdABrSfjSfzAZ5frT3sJHeOzbW1JzdCdPeAarjv2y4wy49dOHsW8MhGa4TnbkPzGfnHoK7hd1UwtxZGVdd/Kd+ulKzdOLxQKiASEtg8lnU/PUzTPttiUthMLb2gA++p9TVff+HAnaTiNz+EsKVUDukIjUkEAa8hvQnCLpW7aGR5kDlzGXefPlTL/AIiEBLVsCBltqB8/6UFwm6BdssdhcQn0Diai3Wl8du4sijHWvCVLNDHYQVK6HruaUGyy94EgqCR4pmInlW17c28suI8Ny23p4oP3rGEN3dzkTmP1j7Cqzuiw99jMdhSbPiMkKBHoQJ9f3FWcPth7uRgRCGJid+UHyqjF3yy21/OVH1En6UYXy4i2/wCYMnlyI/Wp/wBpBr1tPCWzNwzBCgD/AFEVRhkMNp+KD5kKP3qzDYiDebkAPuf6UPwXEg2wCTmJJg85Y7fKry6Z2Le1w1tEfiI+9LAPGx0AA196acSh7uHU9T/tDRQNiwWzAbk6euwHvT7hXpxsnciPv8x/WrrWEe0yXcrLqGBgxEzrRbPkzB0II1jT79Kb3G7ru7Thp7oFoOs6CI8uXpT4kA47Za69u+gz+GNCvy3O+vWs/ibiEGRr0I1B+daFE7u53WYlLsukiCrcwQNI1mkeJEXHXQwdY1gzttvSyhUBhDkII0NWAiTlECdBP9BRIszyrii7eGamZBBGoxcSQMoYQeUfvUFwZO1tj8oHuxFXWcK8bKnux9hA+tGqrSsXJP4T9Kf9ksN3lw3CPDaE7yMx0HsAT7UlbBaT4mPQwB6QN5OlPeKXP4LBrZWO8f4o5sd/kNB6CqntUhV2j42bl1sgzEaZj8Kj/wAax+1V8EKWsXh8wBDDKxIEkvPi9c0VDjWC7q3ZtjdgWY8yxiT9aoxyHOhUmVgjyIJIH2ovcFp12x4couBkGpU/7YiiLMXMHab8OU6ejkAVPtReZgtwAFYmeoYTH0oXhzBcLl2GZxB3EtP60Sa2d9lGJtDKZnWZgmPYaRTvAuLFsWbv/T0yOdlJAzI3QZpKk6eKOVLkTPlWNW19FJkk9OlXcUvZ7iKdVklhyMKTHnrFOek6GY65AZGBgg6+VQu3zdsI7EEumViNiwlG/wByn3qy0ve4U2//AHLBGvNrRPgb5fCfNfOg7JKYe8gEwwdf8Kvv7Mp/1UbOJcPxhbAC1pnFxbYk884Gp6afWkXHeKNexJchRuvgz5TufxqDOkV7wk+JrbzDXAT6jX6iqGsjNeIBMAxJkzBO557U4A16WwzAb5pA9Tt7Giu1MpeKhCoyjpLRoW9DFR4OQbiA/DmT7j9aM7ZAm7b65CP9xP60yd2Qxtuyt03Q7d4AsL0E8/n9K0GC7Q4dBkW1cUTJJIJn38qyGCWEHzI9KNVNYjlWGWfspld6ajE8dssPCTM7ZTXVmz4dq6s7dtpQHHmggyNqZXbf8NYFjNN27lZyOSsNFHWBpPU7UvxtgNcVSYVmAJ6AnWmParClLy3PwuPD/lMH20rfDpGQ3soVRrl9jCWl0/7joPpJ+VZ/iOLa7ca6ZkyR5DWPn+9N+K4lf4PD21BGbVo5kE5ieuopDkZzkQeJtF8ydAPc0WVcv1pO2V4Pdw4O2UN7ID+tUWxHptU+3WHazfssTmAWD6gAEemlIzxSREGozwtVhlI2/aG4bmEZp/B9VM1mbB/lA9UPuQT9Jpn2ZvG9hsRbblBHo2ZSKzdu6wXu/ELimMp9ueu1VlLZEY2S0Tg3lsNOvP8A2034mmlsj8NxSfnK/qKzzMy5WA+HQ88pM+e2o9qLwjXbtxVzlhudgAN5gRNTx3lKrlrGxLFXcqXvPKPv+4qu1cGRF6bGdZorFYJmS7ETIPr6T5ileHuKreNSY3Gx9600z+HWGsOz4ZomXuD5hSNPY1LCWXW7CgyGaASNNzrI1969udoM3d5UK92ylR4eUgjfQRA86ox3EyfEq8zudfLbTaKpFNcJimgI8QXz5jzAILeUiI/vWWHx1u7ea6z+JtEU8gNvmZn0rOX8a7mXGY761JMUQdoPlS2RxiscUxGZ/wDplYBXUjnHqTz6elKGZmZ20UMxOusSZom7jO8AUr8zB/rVIsr5Ci2BZh7Cn4izehIEegplYygQqhRudh+tKYHU/I1daAkb1Ny/hynagRBPqdSPnpQ9+z4tJjzkfTpUcO/iyqpusdlEsR+3qadYfg92Rcv3BZQA+EEZ29SNB8pqNZU13AOBl3Fxj4FPoC42Hou58486z2LV8bjQEkophdNMsxnPrqfatBxLjFs2Dh8Oyy5ylRPhEeI/Maf5qQWOJnDu4RZhoBBAGiAREevvWknGAZx3BrcvKiP3jIrswH4co0WduRHzFV4nG4e4IAaQNIU+tG8N7T2lbO2HCuQQWRV1k69N6WYQl/CqyWY5R6kmPKKVup6PZgSHwRGXQKRHMZSY+kUowF0ZHzHQeIDbUoP2p5jcFas21QmXAlj1JjQVnLnD2VEP5xlhp5ajTnzFPcNLCcQVVQKrP4RmiBrHVomvb2NZmB7vKNdT6dRUACiAHWIEjnXq22JGbnsANfap3ci2OwOLFu4lweIT3dwf4HMe8xReOthSySIgj/K2qn/WoH+alxwIyks+u4A2H9aNw+J74qHA+EoxGkg+XIiOXltTk9aoZi3dy3C3Q5va2f1Bqqzc/l5jpmIP9+x96jfV2vOgPwypbl6+v7mqb+JMIoX4YH0yj71ZIAlQzDQgBvSNaedsLkurRqCy+6hvvNKrYYypQeLTRuW3MVoOK4E3FZpygXTDRuQIG+40ogLLdqAB0AH9aIDeKfKgMTiDbYqwgjpqD5jyojC3pOhma58sbPZY9puum9dVjiOddWftrAvFLRyelAXeI3LgRcs5CTIzazHLZflAp6VnQjWut2gOUfOtpnxg1sE7m4tsfCUUiD5sSTp8hV3C7gsXkulDcyyVEgeKNCfIHX2picMOeo94rhhNoA9Y/c1F8l7XMZ0D4pxJsRHe2iVzExmBIBGw1BmfttSS3h320jlO8ecVr7lnTUDz0FQOESNBBp/sXGQBwDHnDkk2wxJBDAxESIg+tPeIXMPi/wDq2jbaNH0PylTMecUvGFWJn9vaakFI2E/Oj9KVxhHxLhllP+niRcJIDCQdDz+Ua0Zw3EC2mVUkjnmGu/XzpjAmSonrFWZFJ1UdBpSy8tEk+gVxFzNcIXRwoEtqpCxr4YInp1oLE8PLnNE+gMAeuk08eByn5aVU947EACl+uXwWYEC4JydQRGuo5HympjhpiWffpp95p4H3JA9qiXU6R/T60frkjUJrWAE7n3H9K44OdQx+n7U5DL0Fe90sQB5/3rR+tHHZOmFfk0+ulSRWBggzTNSsgAVPKJmad8t/g4AbeEUeJswG5yiTE66bzFXYIYNRnbEK5J0GVtByBEDXzOlMFt66b+p+lXphxq0CSIOh1996j9uKp40v/wCls2lOTcxovxH5Cl97tE76thmYHqWH0iie6UD4QPIaVG6Fy8v79af/AKKfDQXBY+ymY/wzW2M/mYD000HlS9ratmYLClpE6E6DX3mnFlV8h/fWpuEOvMetTl5tlcNwm7kCGMhZEkAmB6DU0anGlw2ttM2wkjxGdteXoAAPM0QbAavFww2gfXSnj5uKZhYW3uNYm9JW3z3PL35VRfsXrhHe3BAMwJ/enRsjrHvXNZA13+dF89+HxpW1rKQwkwdtCfMwdCYmBO9QbiQDaJdJ/wARAPsOVM7loHrVN20BvVY+bU0nVAXsTeY+EKoOwOp+dUWMXdBaWSVkkKNYAknUgRpTIIJ3+9CXkU6Mob1FVPNfsTuJ4S3lkZRCn+YzMsBjB1M6kyNhzpBi7pLuAAQWMNPQ7gU0bB2TvbA9JFMEwCKBAA+VVfNJ8VPZCjMpBgvDA7aGCDEinWC4spHd3VZLbHdohT5HlVvcKvKvGCHSN6meb+Q+IK84ykF0uKPCGJHw9SVMqCecHqeYobBwCWHwk6bbdT50b/B2pnIoPWKqZYMdKeXk5TQse5s011VrIJE11Z+zh4VEbUHZOtdXUKoq6f0+1EIf1r2uqYasnQ1C4dK6uoOvV2FD3Dv6foK8rqqJry0x60TYYkb9a6uoyJ7OtU3TqPUfeurqkIXjq398q8uDxH1rq6hGSIY6iedXBj1ryuoVHlzf5V07V1dQf1fwtjJ9D9xRttjJ1rq6s8u2uH+Kd4UE+xrq6iFVAOhq20ftXV1Oonb1D4hRF0711dUXtSsnVf7616v9+9dXUEixoC8xmurquIz6VXTpVc11dWsZoHei8Nz9a6uoyVituDSgbxrq6pivryarbeva6qhoDb511dXVN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8" name="Picture 4" descr="http://101.imagebam.com/download/To7tCp7u4T7qzZkg7RYOpQ/26788/267871933/aaq-winter-website-kusp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311" y="285728"/>
            <a:ext cx="8955689" cy="471490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143108" y="514351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Picasso, </a:t>
            </a:r>
            <a:r>
              <a:rPr lang="fr-FR" i="1" dirty="0" smtClean="0"/>
              <a:t>Massacre en Corée</a:t>
            </a:r>
            <a:r>
              <a:rPr lang="fr-FR" dirty="0" smtClean="0"/>
              <a:t>, 1954.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0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25306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i="1" dirty="0"/>
              <a:t>Nabucco</a:t>
            </a:r>
            <a:r>
              <a:rPr lang="fr-FR" b="1" dirty="0"/>
              <a:t>, </a:t>
            </a:r>
            <a:r>
              <a:rPr lang="fr-FR" b="1" dirty="0" smtClean="0"/>
              <a:t>G. Verdi, 1842.</a:t>
            </a:r>
            <a:endParaRPr lang="fr-FR" b="1" dirty="0"/>
          </a:p>
        </p:txBody>
      </p:sp>
      <p:pic>
        <p:nvPicPr>
          <p:cNvPr id="17410" name="Picture 2" descr="http://alexlevy.net/wp-content/uploads/2011/06/Verdi-and-Nabuc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214290"/>
            <a:ext cx="4357718" cy="6510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lèche vers le bas 3"/>
          <p:cNvSpPr/>
          <p:nvPr/>
        </p:nvSpPr>
        <p:spPr>
          <a:xfrm>
            <a:off x="1500166" y="571480"/>
            <a:ext cx="500066" cy="8572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785926"/>
            <a:ext cx="40719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C’est une œuvre musicale qui cristallise  et exprime un sentiment national qui a permis la réalisation de l’unité italienne.</a:t>
            </a:r>
          </a:p>
          <a:p>
            <a:r>
              <a:rPr lang="fr-FR" b="1" dirty="0" smtClean="0"/>
              <a:t>Le mouvement national italien est récent et est renforcé par les artistes.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98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3.googleusercontent.com/-_YHXOw2AozI/UZfYFpjFUqI/AAAAAAAAEAY/xMCMGYdP_V4/s1600/l%2527italie%2520en%2520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072" y="0"/>
            <a:ext cx="5176928" cy="65008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>
            <a:off x="0" y="142852"/>
            <a:ext cx="377991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Le contexte </a:t>
            </a:r>
            <a:r>
              <a:rPr lang="fr-FR" dirty="0" smtClean="0"/>
              <a:t>: en 1850, l’Italie n’existe pas.</a:t>
            </a:r>
          </a:p>
          <a:p>
            <a:r>
              <a:rPr lang="fr-FR" dirty="0" smtClean="0"/>
              <a:t>  - L’Italie est morcelée et en partie </a:t>
            </a:r>
            <a:r>
              <a:rPr lang="fr-FR" dirty="0" smtClean="0"/>
              <a:t>occupée.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-</a:t>
            </a:r>
            <a:r>
              <a:rPr lang="fr-FR" dirty="0"/>
              <a:t> L</a:t>
            </a:r>
            <a:r>
              <a:rPr lang="fr-FR" dirty="0" smtClean="0"/>
              <a:t>e sentiment national  faible car les identités régionales sont fortes </a:t>
            </a:r>
            <a:r>
              <a:rPr lang="fr-FR" dirty="0" smtClean="0"/>
              <a:t>(</a:t>
            </a:r>
            <a:r>
              <a:rPr lang="fr-FR" dirty="0" smtClean="0"/>
              <a:t>langues, religion, cultures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0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cAL135LPP5M/T9YWtfaFceI/AAAAAAAAAG0/bpgw0wTwZmc/s1600/nationalism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58716" cy="520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8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46" y="0"/>
            <a:ext cx="428628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acteurs  du </a:t>
            </a:r>
            <a:r>
              <a:rPr lang="fr-FR" b="1" dirty="0" err="1" smtClean="0">
                <a:solidFill>
                  <a:srgbClr val="FF0000"/>
                </a:solidFill>
              </a:rPr>
              <a:t>Risorgimento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 Le </a:t>
            </a:r>
            <a:r>
              <a:rPr lang="fr-FR" dirty="0" smtClean="0">
                <a:solidFill>
                  <a:srgbClr val="FF0000"/>
                </a:solidFill>
              </a:rPr>
              <a:t>Roi du Piémont-Sardaigne </a:t>
            </a:r>
            <a:r>
              <a:rPr lang="fr-FR" dirty="0" smtClean="0"/>
              <a:t>avec son Premier ministre </a:t>
            </a:r>
            <a:r>
              <a:rPr lang="fr-FR" dirty="0" smtClean="0">
                <a:solidFill>
                  <a:srgbClr val="FF0000"/>
                </a:solidFill>
              </a:rPr>
              <a:t>Cavour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les Républicains patriotes avec </a:t>
            </a:r>
            <a:r>
              <a:rPr lang="fr-FR" dirty="0" smtClean="0">
                <a:solidFill>
                  <a:srgbClr val="FF0000"/>
                </a:solidFill>
              </a:rPr>
              <a:t>Garibaldi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les artistes comme </a:t>
            </a:r>
            <a:r>
              <a:rPr lang="fr-FR" dirty="0" smtClean="0">
                <a:solidFill>
                  <a:srgbClr val="FF0000"/>
                </a:solidFill>
              </a:rPr>
              <a:t>Verdi</a:t>
            </a:r>
            <a:r>
              <a:rPr lang="fr-FR" dirty="0" smtClean="0"/>
              <a:t> qui exprime une conscience nationale.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429256" y="285728"/>
            <a:ext cx="30718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Risorgimento</a:t>
            </a:r>
            <a:r>
              <a:rPr lang="fr-FR" dirty="0" smtClean="0"/>
              <a:t>  = renaissance, mouvement politique et culturel qui a permis l’unification de la péninsule italienne</a:t>
            </a:r>
            <a:endParaRPr lang="fr-FR" dirty="0"/>
          </a:p>
        </p:txBody>
      </p:sp>
      <p:pic>
        <p:nvPicPr>
          <p:cNvPr id="20482" name="Picture 2" descr="http://www.anecdote-du-jour.com/wp-content/images/2009/07/viva-ver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900" y="2786058"/>
            <a:ext cx="5100100" cy="3581405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6500826" y="2928934"/>
            <a:ext cx="2286016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://www.turinitalyguide.com/wp-content/uploads/2015/03/Giuseppe-Garibaldi-2-e1425491199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9" y="4366882"/>
            <a:ext cx="2663726" cy="20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Garibaldi.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litterae.pagesperso-orange.fr/Images-Lampedusa/Carte_Italie_Un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5929354" cy="484889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357290" y="6143644"/>
            <a:ext cx="494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L’unité italienne est réalisée entre 1860 et 1870.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10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1786</Words>
  <Application>Microsoft Office PowerPoint</Application>
  <PresentationFormat>Affichage à l'écran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O.Cauchois</dc:creator>
  <cp:lastModifiedBy>O.Cauchois</cp:lastModifiedBy>
  <cp:revision>2</cp:revision>
  <dcterms:created xsi:type="dcterms:W3CDTF">2016-05-10T12:29:40Z</dcterms:created>
  <dcterms:modified xsi:type="dcterms:W3CDTF">2016-05-10T12:40:59Z</dcterms:modified>
</cp:coreProperties>
</file>